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356" r:id="rId2"/>
    <p:sldId id="256" r:id="rId3"/>
    <p:sldId id="357" r:id="rId4"/>
    <p:sldId id="359" r:id="rId5"/>
    <p:sldId id="360" r:id="rId6"/>
    <p:sldId id="350" r:id="rId7"/>
    <p:sldId id="361" r:id="rId8"/>
    <p:sldId id="352" r:id="rId9"/>
    <p:sldId id="349" r:id="rId10"/>
    <p:sldId id="386" r:id="rId11"/>
    <p:sldId id="351" r:id="rId12"/>
    <p:sldId id="354" r:id="rId13"/>
    <p:sldId id="374" r:id="rId14"/>
    <p:sldId id="353" r:id="rId15"/>
    <p:sldId id="373" r:id="rId16"/>
    <p:sldId id="387" r:id="rId17"/>
    <p:sldId id="385" r:id="rId18"/>
    <p:sldId id="369" r:id="rId19"/>
    <p:sldId id="362" r:id="rId20"/>
    <p:sldId id="358" r:id="rId21"/>
    <p:sldId id="375" r:id="rId22"/>
    <p:sldId id="376" r:id="rId23"/>
    <p:sldId id="377" r:id="rId24"/>
    <p:sldId id="370" r:id="rId25"/>
    <p:sldId id="371" r:id="rId26"/>
    <p:sldId id="372" r:id="rId27"/>
    <p:sldId id="392" r:id="rId28"/>
    <p:sldId id="394" r:id="rId29"/>
    <p:sldId id="395" r:id="rId30"/>
    <p:sldId id="363" r:id="rId31"/>
    <p:sldId id="365" r:id="rId32"/>
    <p:sldId id="388" r:id="rId33"/>
    <p:sldId id="366" r:id="rId34"/>
    <p:sldId id="389" r:id="rId35"/>
    <p:sldId id="390" r:id="rId36"/>
    <p:sldId id="367" r:id="rId37"/>
    <p:sldId id="391" r:id="rId38"/>
    <p:sldId id="368" r:id="rId39"/>
    <p:sldId id="393" r:id="rId40"/>
    <p:sldId id="380" r:id="rId41"/>
    <p:sldId id="381" r:id="rId42"/>
    <p:sldId id="382" r:id="rId43"/>
    <p:sldId id="384" r:id="rId44"/>
    <p:sldId id="396" r:id="rId45"/>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392B"/>
    <a:srgbClr val="212F3F"/>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66546" autoAdjust="0"/>
  </p:normalViewPr>
  <p:slideViewPr>
    <p:cSldViewPr snapToGrid="0" snapToObjects="1">
      <p:cViewPr varScale="1">
        <p:scale>
          <a:sx n="25" d="100"/>
          <a:sy n="25" d="100"/>
        </p:scale>
        <p:origin x="1224" y="18"/>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7/8/2018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37375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đã thử làm 1 thí nghiệm để khảo sát loại t</a:t>
            </a:r>
            <a:r>
              <a:rPr lang="vi-VN"/>
              <a:t>ư</a:t>
            </a:r>
            <a:r>
              <a:rPr lang="en-US"/>
              <a:t>ơng tác này</a:t>
            </a:r>
          </a:p>
          <a:p>
            <a:r>
              <a:rPr lang="en-US"/>
              <a:t>Nh</a:t>
            </a:r>
            <a:r>
              <a:rPr lang="vi-VN"/>
              <a:t>ư</a:t>
            </a:r>
            <a:r>
              <a:rPr lang="en-US"/>
              <a:t> quý thầy co và các bạn thấy, ở đây chúng em dùng 1 máy chiếu chiếu thông tin tăng c</a:t>
            </a:r>
            <a:r>
              <a:rPr lang="vi-VN"/>
              <a:t>ư</a:t>
            </a:r>
            <a:r>
              <a:rPr lang="en-US"/>
              <a:t>ờng lên 1 chiếc đĩa thật. Ở đây hoàn toàn ch</a:t>
            </a:r>
            <a:r>
              <a:rPr lang="vi-VN"/>
              <a:t>ư</a:t>
            </a:r>
            <a:r>
              <a:rPr lang="en-US"/>
              <a:t>a có sự t</a:t>
            </a:r>
            <a:r>
              <a:rPr lang="vi-VN"/>
              <a:t>ư</a:t>
            </a:r>
            <a:r>
              <a:rPr lang="en-US"/>
              <a:t>ơng tác với nội dung chiếu ra</a:t>
            </a:r>
          </a:p>
          <a:p>
            <a:r>
              <a:rPr lang="en-US"/>
              <a:t>Ví dụ này có thể ứng dụng nh</a:t>
            </a:r>
            <a:r>
              <a:rPr lang="vi-VN"/>
              <a:t>ư</a:t>
            </a:r>
            <a:r>
              <a:rPr lang="en-US"/>
              <a:t>: </a:t>
            </a:r>
          </a:p>
          <a:p>
            <a:pPr marL="171450" indent="-171450">
              <a:buFontTx/>
              <a:buChar char="-"/>
            </a:pPr>
            <a:r>
              <a:rPr lang="en-US"/>
              <a:t>giúp ng</a:t>
            </a:r>
            <a:r>
              <a:rPr lang="vi-VN"/>
              <a:t>ư</a:t>
            </a:r>
            <a:r>
              <a:rPr lang="en-US"/>
              <a:t>ời ăn kiêng: khi ăn rau củ, nh</a:t>
            </a:r>
            <a:r>
              <a:rPr lang="vi-VN"/>
              <a:t>ư</a:t>
            </a:r>
            <a:r>
              <a:rPr lang="en-US"/>
              <a:t>ng chiếu xuống hình 1 chiếc đùi gà n</a:t>
            </a:r>
            <a:r>
              <a:rPr lang="vi-VN"/>
              <a:t>ư</a:t>
            </a:r>
            <a:r>
              <a:rPr lang="en-US"/>
              <a:t>ớng,..</a:t>
            </a:r>
          </a:p>
          <a:p>
            <a:pPr marL="171450" indent="-171450">
              <a:buFontTx/>
              <a:buChar char="-"/>
            </a:pPr>
            <a:r>
              <a:rPr lang="en-US"/>
              <a:t>Quảng cáo giày của ???: chiếu họa tiết lên đôi giày trắng đế ng</a:t>
            </a:r>
            <a:r>
              <a:rPr lang="vi-VN"/>
              <a:t>ư</a:t>
            </a:r>
            <a:r>
              <a:rPr lang="en-US"/>
              <a:t>ời dùng lựa chọn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33883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40</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21.png"/><Relationship Id="rId3" Type="http://schemas.microsoft.com/office/2007/relationships/media" Target="../media/media3.mp4"/><Relationship Id="rId7" Type="http://schemas.microsoft.com/office/2007/relationships/media" Target="../media/media5.mp4"/><Relationship Id="rId12" Type="http://schemas.openxmlformats.org/officeDocument/2006/relationships/image" Target="../media/image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19.png"/><Relationship Id="rId5" Type="http://schemas.microsoft.com/office/2007/relationships/media" Target="../media/media4.mp4"/><Relationship Id="rId10" Type="http://schemas.openxmlformats.org/officeDocument/2006/relationships/notesSlide" Target="../notesSlides/notesSlide10.xml"/><Relationship Id="rId4" Type="http://schemas.openxmlformats.org/officeDocument/2006/relationships/video" Target="../media/media3.mp4"/><Relationship Id="rId9" Type="http://schemas.openxmlformats.org/officeDocument/2006/relationships/slideLayout" Target="../slideLayouts/slideLayout2.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jpe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8.mp4"/><Relationship Id="rId7" Type="http://schemas.openxmlformats.org/officeDocument/2006/relationships/image" Target="../media/image3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8.mp4"/><Relationship Id="rId9" Type="http://schemas.openxmlformats.org/officeDocument/2006/relationships/image" Target="../media/image25.jp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0.mp4"/><Relationship Id="rId7" Type="http://schemas.openxmlformats.org/officeDocument/2006/relationships/image" Target="../media/image3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2.mp4"/><Relationship Id="rId7" Type="http://schemas.openxmlformats.org/officeDocument/2006/relationships/image" Target="../media/image34.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12.mp4"/></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14.mp4"/><Relationship Id="rId7" Type="http://schemas.openxmlformats.org/officeDocument/2006/relationships/image" Target="../media/image36.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4.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39.png"/><Relationship Id="rId7"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52.png"/><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s://www.remix3d.com/details/G009SX9B6JHP" TargetMode="External"/><Relationship Id="rId7" Type="http://schemas.openxmlformats.org/officeDocument/2006/relationships/diagramLayout" Target="../diagrams/layout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3.png"/><Relationship Id="rId10" Type="http://schemas.microsoft.com/office/2007/relationships/diagramDrawing" Target="../diagrams/drawing1.xml"/><Relationship Id="rId4" Type="http://schemas.openxmlformats.org/officeDocument/2006/relationships/image" Target="../media/image73.png"/><Relationship Id="rId9" Type="http://schemas.openxmlformats.org/officeDocument/2006/relationships/diagramColors" Target="../diagrams/colors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76400"/>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94224" y="821828"/>
            <a:ext cx="10099561" cy="1015016"/>
            <a:chOff x="4094224" y="821828"/>
            <a:chExt cx="1009956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094224" y="821828"/>
              <a:ext cx="1009956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hỗ trợ 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2" name="TextBox 1">
            <a:extLst>
              <a:ext uri="{FF2B5EF4-FFF2-40B4-BE49-F238E27FC236}">
                <a16:creationId xmlns:a16="http://schemas.microsoft.com/office/drawing/2014/main" id="{AEFEB233-502B-4755-B813-C621DE8CE3E2}"/>
              </a:ext>
            </a:extLst>
          </p:cNvPr>
          <p:cNvSpPr txBox="1"/>
          <p:nvPr/>
        </p:nvSpPr>
        <p:spPr>
          <a:xfrm>
            <a:off x="762001" y="2755399"/>
            <a:ext cx="16043562" cy="9233297"/>
          </a:xfrm>
          <a:prstGeom prst="rect">
            <a:avLst/>
          </a:prstGeom>
          <a:noFill/>
        </p:spPr>
        <p:txBody>
          <a:bodyPr wrap="square" rtlCol="0">
            <a:spAutoFit/>
          </a:bodyPr>
          <a:lstStyle/>
          <a:p>
            <a:r>
              <a:rPr lang="en-US" sz="6000" b="1">
                <a:solidFill>
                  <a:schemeClr val="tx2"/>
                </a:solidFill>
                <a:latin typeface="+mj-lt"/>
                <a:ea typeface="Lato" charset="0"/>
                <a:cs typeface="Lato" charset="0"/>
              </a:rPr>
              <a:t>Có thể chia thành 3 loại:</a:t>
            </a:r>
          </a:p>
          <a:p>
            <a:endParaRPr lang="en-US" sz="6000" b="1">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 để kích hoạt sự kiện</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trực tiếp vào môi tr</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ờng</a:t>
            </a:r>
          </a:p>
          <a:p>
            <a:pPr marL="571500" indent="-571500">
              <a:buFontTx/>
              <a:buChar char="-"/>
            </a:pPr>
            <a:endParaRPr lang="en-US" sz="6000">
              <a:solidFill>
                <a:schemeClr val="tx2"/>
              </a:solidFill>
              <a:latin typeface="+mj-lt"/>
              <a:ea typeface="Lato" charset="0"/>
              <a:cs typeface="Lato" charset="0"/>
            </a:endParaRPr>
          </a:p>
          <a:p>
            <a:pPr marL="571500" indent="-571500">
              <a:buFontTx/>
              <a:buChar char="-"/>
            </a:pPr>
            <a:r>
              <a:rPr lang="en-US" sz="6000">
                <a:solidFill>
                  <a:schemeClr val="tx2"/>
                </a:solidFill>
                <a:latin typeface="+mj-lt"/>
                <a:ea typeface="Lato" charset="0"/>
                <a:cs typeface="Lato" charset="0"/>
              </a:rPr>
              <a:t>T</a:t>
            </a:r>
            <a:r>
              <a:rPr lang="vi-VN" sz="6000">
                <a:solidFill>
                  <a:schemeClr val="tx2"/>
                </a:solidFill>
                <a:latin typeface="+mj-lt"/>
                <a:ea typeface="Lato" charset="0"/>
                <a:cs typeface="Lato" charset="0"/>
              </a:rPr>
              <a:t>ư</a:t>
            </a:r>
            <a:r>
              <a:rPr lang="en-US" sz="6000">
                <a:solidFill>
                  <a:schemeClr val="tx2"/>
                </a:solidFill>
                <a:latin typeface="+mj-lt"/>
                <a:ea typeface="Lato" charset="0"/>
                <a:cs typeface="Lato" charset="0"/>
              </a:rPr>
              <a:t>ơng tác với sự hỗ trợ thiết bị di động</a:t>
            </a:r>
          </a:p>
          <a:p>
            <a:pPr marL="571500" indent="-571500">
              <a:buFontTx/>
              <a:buChar char="-"/>
            </a:pPr>
            <a:endParaRPr lang="en-US" sz="6000" b="1">
              <a:solidFill>
                <a:schemeClr val="tx2"/>
              </a:solidFill>
              <a:latin typeface="+mj-lt"/>
              <a:ea typeface="Lato" charset="0"/>
              <a:cs typeface="Lato" charset="0"/>
            </a:endParaRPr>
          </a:p>
          <a:p>
            <a:pPr marL="571500" indent="-571500">
              <a:buFontTx/>
              <a:buChar char="-"/>
            </a:pPr>
            <a:endParaRPr lang="en-US" sz="6000" b="1">
              <a:solidFill>
                <a:schemeClr val="tx2"/>
              </a:solidFill>
              <a:latin typeface="+mj-lt"/>
              <a:ea typeface="Lato" charset="0"/>
              <a:cs typeface="Lato" charset="0"/>
            </a:endParaRPr>
          </a:p>
          <a:p>
            <a:endParaRPr lang="en-US" sz="5400">
              <a:latin typeface="+mj-lt"/>
            </a:endParaRPr>
          </a:p>
        </p:txBody>
      </p:sp>
    </p:spTree>
    <p:extLst>
      <p:ext uri="{BB962C8B-B14F-4D97-AF65-F5344CB8AC3E}">
        <p14:creationId xmlns:p14="http://schemas.microsoft.com/office/powerpoint/2010/main" val="42339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8736" y="792331"/>
            <a:ext cx="18250574" cy="1044513"/>
            <a:chOff x="18736" y="792331"/>
            <a:chExt cx="1825057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8736" y="792331"/>
              <a:ext cx="1825057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vào môi tr</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ờng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2" name="TextBox 1">
            <a:extLst>
              <a:ext uri="{FF2B5EF4-FFF2-40B4-BE49-F238E27FC236}">
                <a16:creationId xmlns:a16="http://schemas.microsoft.com/office/drawing/2014/main" id="{3455AC27-1B76-4915-99AD-234F2ECD98BD}"/>
              </a:ext>
            </a:extLst>
          </p:cNvPr>
          <p:cNvSpPr txBox="1"/>
          <p:nvPr/>
        </p:nvSpPr>
        <p:spPr>
          <a:xfrm>
            <a:off x="1625980" y="2364046"/>
            <a:ext cx="14602691" cy="4247317"/>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	Kỹ thuật chính trong cách tương tác của nhóm này là kỹ thuật trình chiếu so khớp với vật thể (3D projection mapping). Kỹ thuật này là sự kết hợp của việc trình chiếu video và thực tại tăng cường trong không gian. </a:t>
            </a:r>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1976230" y="7005592"/>
            <a:ext cx="13339970" cy="4980815"/>
          </a:xfrm>
          <a:prstGeom prst="rect">
            <a:avLst/>
          </a:prstGeom>
        </p:spPr>
      </p:pic>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139416" y="792331"/>
            <a:ext cx="12009186" cy="1044513"/>
            <a:chOff x="3139416" y="792331"/>
            <a:chExt cx="1200918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139416" y="792331"/>
              <a:ext cx="1200918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để kích hoạt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384535" y="3181743"/>
            <a:ext cx="11126084" cy="9207543"/>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706283" y="3750465"/>
            <a:ext cx="10511758" cy="5913838"/>
          </a:xfrm>
          <a:prstGeom prst="rect">
            <a:avLst/>
          </a:prstGeom>
        </p:spPr>
      </p:pic>
      <p:pic>
        <p:nvPicPr>
          <p:cNvPr id="20" name="Picture 19">
            <a:extLst>
              <a:ext uri="{FF2B5EF4-FFF2-40B4-BE49-F238E27FC236}">
                <a16:creationId xmlns:a16="http://schemas.microsoft.com/office/drawing/2014/main" id="{B0C27F72-ED74-4EF1-AE9B-A9697913D45F}"/>
              </a:ext>
            </a:extLst>
          </p:cNvPr>
          <p:cNvPicPr>
            <a:picLocks noChangeAspect="1"/>
          </p:cNvPicPr>
          <p:nvPr/>
        </p:nvPicPr>
        <p:blipFill rotWithShape="1">
          <a:blip r:embed="rId6"/>
          <a:srcRect l="10408" t="10118" r="9505" b="16377"/>
          <a:stretch/>
        </p:blipFill>
        <p:spPr>
          <a:xfrm flipH="1">
            <a:off x="11828766" y="3109706"/>
            <a:ext cx="857074" cy="849577"/>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2831759" y="2992187"/>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1032" name="Picture 8" descr="Kết quả hình ảnh cho question">
            <a:extLst>
              <a:ext uri="{FF2B5EF4-FFF2-40B4-BE49-F238E27FC236}">
                <a16:creationId xmlns:a16="http://schemas.microsoft.com/office/drawing/2014/main" id="{598F5773-4F80-4F3F-B950-AD1A386AA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3189" y="5697117"/>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A541BC5-FF90-42BB-9631-919FE8AD5B08}"/>
              </a:ext>
            </a:extLst>
          </p:cNvPr>
          <p:cNvSpPr txBox="1"/>
          <p:nvPr/>
        </p:nvSpPr>
        <p:spPr>
          <a:xfrm>
            <a:off x="13043844" y="5741579"/>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Thiếu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417617"/>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419264"/>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538786"/>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08944" y="733337"/>
            <a:ext cx="13870144" cy="1103507"/>
            <a:chOff x="2208944" y="733337"/>
            <a:chExt cx="13870144"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208944" y="733337"/>
              <a:ext cx="1387014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trực tiếp vào môi tr</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ờng</a:t>
              </a:r>
              <a:endParaRPr lang="en-US" sz="7200" b="1">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pic>
        <p:nvPicPr>
          <p:cNvPr id="8" name="ARSandbox - Playing with sandbox">
            <a:hlinkClick r:id="" action="ppaction://media"/>
            <a:extLst>
              <a:ext uri="{FF2B5EF4-FFF2-40B4-BE49-F238E27FC236}">
                <a16:creationId xmlns:a16="http://schemas.microsoft.com/office/drawing/2014/main" id="{2B7CCC6D-F8F9-4201-9F04-9823D2E4A52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8092795" y="7783470"/>
            <a:ext cx="10068097" cy="5645662"/>
          </a:xfrm>
          <a:prstGeom prst="ellipse">
            <a:avLst/>
          </a:prstGeom>
          <a:ln w="63500" cap="rnd">
            <a:solidFill>
              <a:srgbClr val="333333"/>
            </a:solidFill>
          </a:ln>
          <a:effectLst>
            <a:outerShdw blurRad="50800" dist="38100" dir="10800000" algn="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20" y="2638300"/>
            <a:ext cx="8840848" cy="7316364"/>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sandbox_mit">
            <a:hlinkClick r:id="" action="ppaction://media"/>
            <a:extLst>
              <a:ext uri="{FF2B5EF4-FFF2-40B4-BE49-F238E27FC236}">
                <a16:creationId xmlns:a16="http://schemas.microsoft.com/office/drawing/2014/main" id="{4D693AE8-BACD-4E98-A41D-89701C56728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8550" y="3046176"/>
            <a:ext cx="8294471" cy="4737294"/>
          </a:xfrm>
          <a:prstGeom prst="rect">
            <a:avLst/>
          </a:prstGeom>
        </p:spPr>
      </p:pic>
      <p:pic>
        <p:nvPicPr>
          <p:cNvPr id="17" name="Picture 16">
            <a:extLst>
              <a:ext uri="{FF2B5EF4-FFF2-40B4-BE49-F238E27FC236}">
                <a16:creationId xmlns:a16="http://schemas.microsoft.com/office/drawing/2014/main" id="{6904021E-31FE-43B8-88D4-63BEE636740A}"/>
              </a:ext>
            </a:extLst>
          </p:cNvPr>
          <p:cNvPicPr>
            <a:picLocks noChangeAspect="1"/>
          </p:cNvPicPr>
          <p:nvPr/>
        </p:nvPicPr>
        <p:blipFill rotWithShape="1">
          <a:blip r:embed="rId9"/>
          <a:srcRect l="10408" t="10118" r="9505" b="16377"/>
          <a:stretch/>
        </p:blipFill>
        <p:spPr>
          <a:xfrm flipH="1">
            <a:off x="10288397" y="2717415"/>
            <a:ext cx="857074" cy="849577"/>
          </a:xfrm>
          <a:prstGeom prst="rect">
            <a:avLst/>
          </a:prstGeom>
        </p:spPr>
      </p:pic>
      <p:sp>
        <p:nvSpPr>
          <p:cNvPr id="18" name="TextBox 17">
            <a:extLst>
              <a:ext uri="{FF2B5EF4-FFF2-40B4-BE49-F238E27FC236}">
                <a16:creationId xmlns:a16="http://schemas.microsoft.com/office/drawing/2014/main" id="{0DD0F396-2BDC-44EF-8A20-C5696E204532}"/>
              </a:ext>
            </a:extLst>
          </p:cNvPr>
          <p:cNvSpPr txBox="1"/>
          <p:nvPr/>
        </p:nvSpPr>
        <p:spPr>
          <a:xfrm>
            <a:off x="11291390" y="2599896"/>
            <a:ext cx="5444070" cy="1754326"/>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Tăng c</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ờng hiển thị thông tin</a:t>
            </a:r>
          </a:p>
        </p:txBody>
      </p:sp>
      <p:pic>
        <p:nvPicPr>
          <p:cNvPr id="21" name="Picture 20">
            <a:extLst>
              <a:ext uri="{FF2B5EF4-FFF2-40B4-BE49-F238E27FC236}">
                <a16:creationId xmlns:a16="http://schemas.microsoft.com/office/drawing/2014/main" id="{93AE6631-7519-496B-81E3-2DBBCA227E75}"/>
              </a:ext>
            </a:extLst>
          </p:cNvPr>
          <p:cNvPicPr>
            <a:picLocks noChangeAspect="1"/>
          </p:cNvPicPr>
          <p:nvPr/>
        </p:nvPicPr>
        <p:blipFill rotWithShape="1">
          <a:blip r:embed="rId9"/>
          <a:srcRect l="10408" t="10118" r="9505" b="16377"/>
          <a:stretch/>
        </p:blipFill>
        <p:spPr>
          <a:xfrm flipH="1">
            <a:off x="10288397" y="4857470"/>
            <a:ext cx="857074" cy="849577"/>
          </a:xfrm>
          <a:prstGeom prst="rect">
            <a:avLst/>
          </a:prstGeom>
        </p:spPr>
      </p:pic>
      <p:sp>
        <p:nvSpPr>
          <p:cNvPr id="22" name="TextBox 21">
            <a:extLst>
              <a:ext uri="{FF2B5EF4-FFF2-40B4-BE49-F238E27FC236}">
                <a16:creationId xmlns:a16="http://schemas.microsoft.com/office/drawing/2014/main" id="{5B70EF57-22C6-4262-8964-F2E9FFD54337}"/>
              </a:ext>
            </a:extLst>
          </p:cNvPr>
          <p:cNvSpPr txBox="1"/>
          <p:nvPr/>
        </p:nvSpPr>
        <p:spPr>
          <a:xfrm>
            <a:off x="11277977" y="4848020"/>
            <a:ext cx="5444070"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Có tính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tác</a:t>
            </a:r>
          </a:p>
        </p:txBody>
      </p:sp>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39" fill="hold"/>
                                        <p:tgtEl>
                                          <p:spTgt spid="2"/>
                                        </p:tgtEl>
                                      </p:cBhvr>
                                    </p:cmd>
                                  </p:childTnLst>
                                </p:cTn>
                              </p:par>
                              <p:par>
                                <p:cTn id="7" presetID="1" presetClass="mediacall" presetSubtype="0" fill="hold" nodeType="withEffect">
                                  <p:stCondLst>
                                    <p:cond delay="0"/>
                                  </p:stCondLst>
                                  <p:childTnLst>
                                    <p:cmd type="call" cmd="playFrom(0.0)">
                                      <p:cBhvr>
                                        <p:cTn id="8" dur="313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16</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7315200" cy="4525438"/>
            <a:chOff x="1185815" y="3103031"/>
            <a:chExt cx="7315200" cy="4525438"/>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3822468" y="6797472"/>
              <a:ext cx="257904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Freeze</a:t>
              </a:r>
              <a:endParaRPr kumimoji="0" lang="en-US" sz="48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7193962" cy="4542163"/>
            <a:chOff x="1456730" y="8134246"/>
            <a:chExt cx="7193962" cy="4542163"/>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4122259" y="11845412"/>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54187" y="3053678"/>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54188" y="8259112"/>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864370" y="2711409"/>
            <a:ext cx="7315200" cy="4403625"/>
            <a:chOff x="9685453" y="3098839"/>
            <a:chExt cx="7315200" cy="4403625"/>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2783071" y="6671467"/>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856786" y="7643806"/>
            <a:ext cx="7315200" cy="4640236"/>
            <a:chOff x="9677869" y="8031236"/>
            <a:chExt cx="7315200" cy="4640236"/>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2622299" y="11840475"/>
              <a:ext cx="178160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799590" y="2799061"/>
            <a:ext cx="7512599" cy="4225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782312" y="7734067"/>
            <a:ext cx="7515351" cy="4227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453834" y="792331"/>
            <a:ext cx="15380364" cy="1044513"/>
            <a:chOff x="1453834" y="792331"/>
            <a:chExt cx="1538036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453834" y="792331"/>
              <a:ext cx="1538036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t>
              </a:r>
              <a:r>
                <a:rPr lang="vi-VN" sz="7200" b="1">
                  <a:solidFill>
                    <a:schemeClr val="tx2"/>
                  </a:solidFill>
                  <a:latin typeface="Montserrat-SemiBold"/>
                  <a:ea typeface="Lato" charset="0"/>
                  <a:cs typeface="Lato" charset="0"/>
                </a:rPr>
                <a:t>ư</a:t>
              </a:r>
              <a:r>
                <a:rPr lang="en-US" sz="7200" b="1" err="1">
                  <a:solidFill>
                    <a:schemeClr val="tx2"/>
                  </a:solidFill>
                  <a:latin typeface="Montserrat-SemiBold"/>
                  <a:ea typeface="Lato" charset="0"/>
                  <a:cs typeface="Lato" charset="0"/>
                </a:rPr>
                <a:t>ơng</a:t>
              </a:r>
              <a:r>
                <a:rPr lang="en-US" sz="7200" b="1">
                  <a:solidFill>
                    <a:schemeClr val="tx2"/>
                  </a:solidFill>
                  <a:latin typeface="Montserrat-SemiBold"/>
                  <a:ea typeface="Lato" charset="0"/>
                  <a:cs typeface="Lato" charset="0"/>
                </a:rPr>
                <a:t> tác với sự hỗ trợ thiết bị di động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5195654" cy="4722425"/>
            <a:chOff x="3101304" y="4734729"/>
            <a:chExt cx="5511753" cy="5009733"/>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4966375" y="8862908"/>
              <a:ext cx="1781609" cy="881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Down</a:t>
              </a:r>
              <a:endParaRPr kumimoji="0" lang="en-US" sz="48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8" y="8173692"/>
            <a:ext cx="5387743" cy="5108180"/>
            <a:chOff x="10059655" y="4648557"/>
            <a:chExt cx="5511749" cy="5225751"/>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2659149" y="9024185"/>
              <a:ext cx="1781608" cy="8501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7785666"/>
            <a:ext cx="7812138" cy="4394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604888"/>
            <a:ext cx="7831786" cy="44053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19</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Hệ thống hỗ trợ t</a:t>
            </a:r>
            <a:r>
              <a:rPr lang="vi-VN">
                <a:solidFill>
                  <a:schemeClr val="tx1">
                    <a:lumMod val="75000"/>
                  </a:schemeClr>
                </a:solidFill>
              </a:rPr>
              <a:t>ư</a:t>
            </a:r>
            <a:r>
              <a:rPr lang="en-US" err="1">
                <a:solidFill>
                  <a:schemeClr val="tx1">
                    <a:lumMod val="75000"/>
                  </a:schemeClr>
                </a:solidFill>
              </a:rPr>
              <a:t>ơng</a:t>
            </a:r>
            <a:r>
              <a:rPr lang="en-US">
                <a:solidFill>
                  <a:schemeClr val="tx1">
                    <a:lumMod val="75000"/>
                  </a:schemeClr>
                </a:solidFill>
              </a:rPr>
              <a:t> tác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293495" y="7754975"/>
            <a:ext cx="6956967" cy="828086"/>
            <a:chOff x="0" y="0"/>
            <a:chExt cx="695696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581505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Kỹ thuật nhận dạng vật thể</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293496" y="9965864"/>
            <a:ext cx="7029360" cy="828086"/>
            <a:chOff x="1021151" y="9437850"/>
            <a:chExt cx="702936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88744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Căn chỉnh </a:t>
              </a:r>
              <a:r>
                <a:rPr lang="en-US" sz="4000" err="1">
                  <a:solidFill>
                    <a:schemeClr val="tx1">
                      <a:lumMod val="75000"/>
                    </a:schemeClr>
                  </a:solidFill>
                </a:rPr>
                <a:t>tọa</a:t>
              </a:r>
              <a:r>
                <a:rPr lang="en-US" sz="4000">
                  <a:solidFill>
                    <a:schemeClr val="tx1">
                      <a:lumMod val="75000"/>
                    </a:schemeClr>
                  </a:solidFill>
                </a:rPr>
                <a:t> độ t</a:t>
              </a:r>
              <a:r>
                <a:rPr lang="vi-VN" sz="4000">
                  <a:solidFill>
                    <a:schemeClr val="tx1">
                      <a:lumMod val="75000"/>
                    </a:schemeClr>
                  </a:solidFill>
                </a:rPr>
                <a:t>ư</a:t>
              </a:r>
              <a:r>
                <a:rPr lang="en-US" sz="4000">
                  <a:solidFill>
                    <a:schemeClr val="tx1">
                      <a:lumMod val="75000"/>
                    </a:schemeClr>
                  </a:solidFill>
                </a:rPr>
                <a:t>ơng tác</a:t>
              </a:r>
              <a:endParaRPr sz="4000">
                <a:solidFill>
                  <a:schemeClr val="tx1">
                    <a:lumMod val="75000"/>
                  </a:schemeClr>
                </a:solidFill>
              </a:endParaRPr>
            </a:p>
          </p:txBody>
        </p:sp>
      </p:grpSp>
      <p:grpSp>
        <p:nvGrpSpPr>
          <p:cNvPr id="16" name="Group 15">
            <a:extLst>
              <a:ext uri="{FF2B5EF4-FFF2-40B4-BE49-F238E27FC236}">
                <a16:creationId xmlns:a16="http://schemas.microsoft.com/office/drawing/2014/main" id="{31620667-3CB7-4DFA-9E03-C6367100187D}"/>
              </a:ext>
            </a:extLst>
          </p:cNvPr>
          <p:cNvGrpSpPr/>
          <p:nvPr/>
        </p:nvGrpSpPr>
        <p:grpSpPr>
          <a:xfrm>
            <a:off x="11268820" y="7754975"/>
            <a:ext cx="5362621" cy="828086"/>
            <a:chOff x="1021151" y="9437850"/>
            <a:chExt cx="5362621" cy="828086"/>
          </a:xfrm>
        </p:grpSpPr>
        <p:sp>
          <p:nvSpPr>
            <p:cNvPr id="17" name="Shape 91">
              <a:extLst>
                <a:ext uri="{FF2B5EF4-FFF2-40B4-BE49-F238E27FC236}">
                  <a16:creationId xmlns:a16="http://schemas.microsoft.com/office/drawing/2014/main" id="{2A5A3A2D-8FF6-45CA-B5EE-D8A33556F796}"/>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3</a:t>
              </a:r>
              <a:endParaRPr sz="4000" b="1">
                <a:solidFill>
                  <a:schemeClr val="tx2">
                    <a:lumMod val="75000"/>
                  </a:schemeClr>
                </a:solidFill>
              </a:endParaRPr>
            </a:p>
          </p:txBody>
        </p:sp>
        <p:sp>
          <p:nvSpPr>
            <p:cNvPr id="18" name="Shape 92">
              <a:extLst>
                <a:ext uri="{FF2B5EF4-FFF2-40B4-BE49-F238E27FC236}">
                  <a16:creationId xmlns:a16="http://schemas.microsoft.com/office/drawing/2014/main" id="{E93BBED8-F9A4-4D50-A28D-22EE88518602}"/>
                </a:ext>
              </a:extLst>
            </p:cNvPr>
            <p:cNvSpPr/>
            <p:nvPr/>
          </p:nvSpPr>
          <p:spPr>
            <a:xfrm>
              <a:off x="2163065" y="9542500"/>
              <a:ext cx="422070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Cấu trúc phần cứng</a:t>
              </a:r>
              <a:endParaRPr sz="4000">
                <a:solidFill>
                  <a:schemeClr val="tx1">
                    <a:lumMod val="75000"/>
                  </a:schemeClr>
                </a:solidFill>
              </a:endParaRPr>
            </a:p>
          </p:txBody>
        </p:sp>
      </p:grpSp>
      <p:grpSp>
        <p:nvGrpSpPr>
          <p:cNvPr id="19" name="Group 18">
            <a:extLst>
              <a:ext uri="{FF2B5EF4-FFF2-40B4-BE49-F238E27FC236}">
                <a16:creationId xmlns:a16="http://schemas.microsoft.com/office/drawing/2014/main" id="{B8A4AE83-BF19-4FEB-8390-C81F2113FB09}"/>
              </a:ext>
            </a:extLst>
          </p:cNvPr>
          <p:cNvGrpSpPr/>
          <p:nvPr/>
        </p:nvGrpSpPr>
        <p:grpSpPr>
          <a:xfrm>
            <a:off x="11268820" y="9965864"/>
            <a:ext cx="6899901" cy="828086"/>
            <a:chOff x="1021151" y="9437850"/>
            <a:chExt cx="6899901" cy="828086"/>
          </a:xfrm>
        </p:grpSpPr>
        <p:sp>
          <p:nvSpPr>
            <p:cNvPr id="20" name="Shape 91">
              <a:extLst>
                <a:ext uri="{FF2B5EF4-FFF2-40B4-BE49-F238E27FC236}">
                  <a16:creationId xmlns:a16="http://schemas.microsoft.com/office/drawing/2014/main" id="{AA1F2734-F25B-42E3-ADDA-4F3A1F18ADAC}"/>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4</a:t>
              </a:r>
              <a:endParaRPr sz="4000" b="1">
                <a:solidFill>
                  <a:schemeClr val="tx2">
                    <a:lumMod val="75000"/>
                  </a:schemeClr>
                </a:solidFill>
              </a:endParaRPr>
            </a:p>
          </p:txBody>
        </p:sp>
        <p:sp>
          <p:nvSpPr>
            <p:cNvPr id="21" name="Shape 92">
              <a:extLst>
                <a:ext uri="{FF2B5EF4-FFF2-40B4-BE49-F238E27FC236}">
                  <a16:creationId xmlns:a16="http://schemas.microsoft.com/office/drawing/2014/main" id="{B4B738BC-E1F6-4201-96F4-BE5F4A5A403A}"/>
                </a:ext>
              </a:extLst>
            </p:cNvPr>
            <p:cNvSpPr/>
            <p:nvPr/>
          </p:nvSpPr>
          <p:spPr>
            <a:xfrm>
              <a:off x="2163065" y="9668643"/>
              <a:ext cx="5757987"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Kiến trúc liên hoàn sự kiện</a:t>
              </a:r>
              <a:endParaRPr sz="40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3025626" y="6513044"/>
            <a:ext cx="12236748" cy="1213482"/>
            <a:chOff x="3057915" y="10002980"/>
            <a:chExt cx="12236748" cy="1213482"/>
          </a:xfrm>
        </p:grpSpPr>
        <p:sp>
          <p:nvSpPr>
            <p:cNvPr id="9" name="Rectangle 8"/>
            <p:cNvSpPr/>
            <p:nvPr/>
          </p:nvSpPr>
          <p:spPr>
            <a:xfrm>
              <a:off x="8645286" y="11162609"/>
              <a:ext cx="1501604" cy="538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solidFill>
                  <a:schemeClr val="tx2">
                    <a:lumMod val="75000"/>
                  </a:schemeClr>
                </a:solidFill>
              </a:endParaRPr>
            </a:p>
          </p:txBody>
        </p:sp>
        <p:sp>
          <p:nvSpPr>
            <p:cNvPr id="10" name="TextBox 9"/>
            <p:cNvSpPr txBox="1"/>
            <p:nvPr/>
          </p:nvSpPr>
          <p:spPr>
            <a:xfrm>
              <a:off x="6080500" y="10002980"/>
              <a:ext cx="6498831"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Lê Đình Hân – Trần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ớc</a:t>
              </a:r>
              <a:r>
                <a:rPr lang="en-US" sz="3600">
                  <a:solidFill>
                    <a:schemeClr val="tx2">
                      <a:lumMod val="75000"/>
                    </a:schemeClr>
                  </a:solidFill>
                  <a:latin typeface="Lato Light"/>
                  <a:cs typeface="Lato Light"/>
                </a:rPr>
                <a:t> Hiền</a:t>
              </a:r>
            </a:p>
          </p:txBody>
        </p:sp>
        <p:sp>
          <p:nvSpPr>
            <p:cNvPr id="13" name="TextBox 12">
              <a:extLst>
                <a:ext uri="{FF2B5EF4-FFF2-40B4-BE49-F238E27FC236}">
                  <a16:creationId xmlns:a16="http://schemas.microsoft.com/office/drawing/2014/main" id="{68B31A62-1471-4DEC-A2C9-2DD16CF6E0BF}"/>
                </a:ext>
              </a:extLst>
            </p:cNvPr>
            <p:cNvSpPr txBox="1"/>
            <p:nvPr/>
          </p:nvSpPr>
          <p:spPr>
            <a:xfrm>
              <a:off x="3057915" y="10538511"/>
              <a:ext cx="12236748" cy="535531"/>
            </a:xfrm>
            <a:prstGeom prst="rect">
              <a:avLst/>
            </a:prstGeom>
            <a:noFill/>
          </p:spPr>
          <p:txBody>
            <a:bodyPr wrap="none" rtlCol="0">
              <a:spAutoFit/>
            </a:bodyPr>
            <a:lstStyle/>
            <a:p>
              <a:pPr algn="ctr">
                <a:lnSpc>
                  <a:spcPct val="80000"/>
                </a:lnSpc>
              </a:pPr>
              <a:r>
                <a:rPr lang="en-US" sz="3600">
                  <a:solidFill>
                    <a:schemeClr val="tx2">
                      <a:lumMod val="75000"/>
                    </a:schemeClr>
                  </a:solidFill>
                  <a:latin typeface="Lato Light"/>
                  <a:cs typeface="Lato Light"/>
                </a:rPr>
                <a:t>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ớng</a:t>
              </a:r>
              <a:r>
                <a:rPr lang="en-US" sz="3600">
                  <a:solidFill>
                    <a:schemeClr val="tx2">
                      <a:lumMod val="75000"/>
                    </a:schemeClr>
                  </a:solidFill>
                  <a:latin typeface="Lato Light"/>
                  <a:cs typeface="Lato Light"/>
                </a:rPr>
                <a:t> dẫn: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Trần Quang Tánh – </a:t>
              </a:r>
              <a:r>
                <a:rPr lang="en-US" sz="3600" err="1">
                  <a:solidFill>
                    <a:schemeClr val="tx2">
                      <a:lumMod val="75000"/>
                    </a:schemeClr>
                  </a:solidFill>
                  <a:latin typeface="Lato Light"/>
                  <a:cs typeface="Lato Light"/>
                </a:rPr>
                <a:t>ThS</a:t>
              </a:r>
              <a:r>
                <a:rPr lang="en-US" sz="3600">
                  <a:solidFill>
                    <a:schemeClr val="tx2">
                      <a:lumMod val="75000"/>
                    </a:schemeClr>
                  </a:solidFill>
                  <a:latin typeface="Lato Light"/>
                  <a:cs typeface="Lato Light"/>
                </a:rPr>
                <a:t> Đặng Bình Ph</a:t>
              </a:r>
              <a:r>
                <a:rPr lang="vi-VN" sz="3600">
                  <a:solidFill>
                    <a:schemeClr val="tx2">
                      <a:lumMod val="75000"/>
                    </a:schemeClr>
                  </a:solidFill>
                  <a:latin typeface="Lato Light"/>
                  <a:cs typeface="Lato Light"/>
                </a:rPr>
                <a:t>ư</a:t>
              </a:r>
              <a:r>
                <a:rPr lang="en-US" sz="3600" err="1">
                  <a:solidFill>
                    <a:schemeClr val="tx2">
                      <a:lumMod val="75000"/>
                    </a:schemeClr>
                  </a:solidFill>
                  <a:latin typeface="Lato Light"/>
                  <a:cs typeface="Lato Light"/>
                </a:rPr>
                <a:t>ơng</a:t>
              </a:r>
              <a:endParaRPr lang="en-US" sz="3600">
                <a:solidFill>
                  <a:schemeClr val="tx2">
                    <a:lumMod val="75000"/>
                  </a:schemeClr>
                </a:solidFill>
                <a:latin typeface="Lato Light"/>
                <a:cs typeface="Lato Light"/>
              </a:endParaRP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90213" y="821828"/>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2" name="Picture 31">
            <a:extLst>
              <a:ext uri="{FF2B5EF4-FFF2-40B4-BE49-F238E27FC236}">
                <a16:creationId xmlns:a16="http://schemas.microsoft.com/office/drawing/2014/main" id="{F53956B5-0154-40BC-B8FB-57DE1CD84131}"/>
              </a:ext>
            </a:extLst>
          </p:cNvPr>
          <p:cNvPicPr>
            <a:picLocks noChangeAspect="1"/>
          </p:cNvPicPr>
          <p:nvPr/>
        </p:nvPicPr>
        <p:blipFill rotWithShape="1">
          <a:blip r:embed="rId6"/>
          <a:srcRect l="10408" t="10118" r="9505" b="16377"/>
          <a:stretch/>
        </p:blipFill>
        <p:spPr>
          <a:xfrm flipH="1">
            <a:off x="14887662" y="8881434"/>
            <a:ext cx="857074" cy="849577"/>
          </a:xfrm>
          <a:prstGeom prst="rect">
            <a:avLst/>
          </a:prstGeom>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2703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5876485" y="1811225"/>
            <a:ext cx="12293752" cy="6035577"/>
            <a:chOff x="0" y="-8770"/>
            <a:chExt cx="9220901" cy="3506993"/>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715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Lấy mẫu ảnh</a:t>
              </a:r>
              <a:endParaRPr lang="en-US" sz="350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7950" y="1280135"/>
              <a:ext cx="1" cy="232081"/>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flipH="1">
              <a:off x="4156814" y="1986006"/>
              <a:ext cx="1136" cy="199834"/>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4" y="2659630"/>
              <a:ext cx="1137" cy="207613"/>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737554" y="1435918"/>
              <a:ext cx="2483347" cy="58154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nSpc>
                  <a:spcPct val="140000"/>
                </a:lnSpc>
                <a:spcAft>
                  <a:spcPts val="0"/>
                </a:spcAft>
              </a:pPr>
              <a:r>
                <a:rPr lang="fr-FR" sz="3500" kern="1200">
                  <a:solidFill>
                    <a:schemeClr val="tx2"/>
                  </a:solidFill>
                  <a:effectLst/>
                  <a:latin typeface="+mj-lt"/>
                  <a:ea typeface="MS Mincho" panose="02020609040205080304" pitchFamily="49" charset="-128"/>
                </a:rPr>
                <a:t>Tọa độ vật thể</a:t>
              </a:r>
              <a:endParaRPr lang="en-US" sz="35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50" y="0"/>
              <a:ext cx="52316"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1" y="645356"/>
              <a:ext cx="1" cy="16099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806345"/>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Chuyển sang hệ HSV</a:t>
              </a:r>
              <a:endParaRPr lang="en-US" sz="350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4696" y="151221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200" kern="1200">
                  <a:solidFill>
                    <a:schemeClr val="tx2"/>
                  </a:solidFill>
                  <a:effectLst/>
                  <a:latin typeface="+mj-lt"/>
                  <a:ea typeface="MS Mincho" panose="02020609040205080304" pitchFamily="49" charset="-128"/>
                </a:rPr>
                <a:t>Tìm vùng chứa vật thể</a:t>
              </a:r>
              <a:endParaRPr lang="en-US" sz="32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185840"/>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3500" kern="1200">
                  <a:solidFill>
                    <a:schemeClr val="tx2"/>
                  </a:solidFill>
                  <a:effectLst/>
                  <a:latin typeface="+mj-lt"/>
                  <a:ea typeface="MS Mincho" panose="02020609040205080304" pitchFamily="49" charset="-128"/>
                </a:rPr>
                <a:t>Lọc nhiễu</a:t>
              </a:r>
              <a:endParaRPr lang="en-US" sz="35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2867243"/>
              <a:ext cx="3266507"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200" kern="1200">
                  <a:solidFill>
                    <a:schemeClr val="tx2"/>
                  </a:solidFill>
                  <a:effectLst/>
                  <a:latin typeface="+mj-lt"/>
                  <a:ea typeface="MS Mincho" panose="02020609040205080304" pitchFamily="49" charset="-128"/>
                </a:rPr>
                <a:t>Tracking bằng Camshift</a:t>
              </a:r>
              <a:endParaRPr lang="en-US" sz="32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0" y="1371848"/>
              <a:ext cx="1430385"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3500" kern="1200">
                  <a:solidFill>
                    <a:schemeClr val="tx2"/>
                  </a:solidFill>
                  <a:effectLst/>
                  <a:latin typeface="+mj-lt"/>
                  <a:ea typeface="MS Mincho" panose="02020609040205080304" pitchFamily="49" charset="-128"/>
                </a:rPr>
                <a:t>Video</a:t>
              </a:r>
              <a:endParaRPr lang="en-US" sz="35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a:off x="2327990" y="-8770"/>
              <a:ext cx="52315" cy="3498223"/>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500">
                <a:solidFill>
                  <a:schemeClr val="tx2"/>
                </a:solidFill>
                <a:latin typeface="+mj-lt"/>
              </a:endParaRPr>
            </a:p>
          </p:txBody>
        </p:sp>
      </p:grpSp>
      <p:grpSp>
        <p:nvGrpSpPr>
          <p:cNvPr id="78" name="Group 77">
            <a:extLst>
              <a:ext uri="{FF2B5EF4-FFF2-40B4-BE49-F238E27FC236}">
                <a16:creationId xmlns:a16="http://schemas.microsoft.com/office/drawing/2014/main" id="{924DE2F1-D6E6-4D0D-85DB-BC99CF2E5E78}"/>
              </a:ext>
            </a:extLst>
          </p:cNvPr>
          <p:cNvGrpSpPr/>
          <p:nvPr/>
        </p:nvGrpSpPr>
        <p:grpSpPr>
          <a:xfrm>
            <a:off x="6990732" y="7975690"/>
            <a:ext cx="8973653" cy="5371110"/>
            <a:chOff x="0" y="0"/>
            <a:chExt cx="5606200" cy="4230131"/>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20640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2077881"/>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2084807"/>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1"/>
              <a:ext cx="2761303" cy="2077880"/>
            </a:xfrm>
            <a:prstGeom prst="rect">
              <a:avLst/>
            </a:prstGeom>
          </p:spPr>
        </p:pic>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688303" y="5838192"/>
            <a:ext cx="3772968"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4156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dirty="0" err="1">
                <a:solidFill>
                  <a:schemeClr val="tx1">
                    <a:lumMod val="50000"/>
                  </a:schemeClr>
                </a:solidFill>
              </a:rPr>
              <a:t>Chất</a:t>
            </a:r>
            <a:r>
              <a:rPr lang="en-US" sz="4400" dirty="0">
                <a:solidFill>
                  <a:schemeClr val="tx1">
                    <a:lumMod val="50000"/>
                  </a:schemeClr>
                </a:solidFill>
              </a:rPr>
              <a:t> l</a:t>
            </a:r>
            <a:r>
              <a:rPr lang="vi-VN" sz="4400" dirty="0">
                <a:solidFill>
                  <a:schemeClr val="tx1">
                    <a:lumMod val="50000"/>
                  </a:schemeClr>
                </a:solidFill>
              </a:rPr>
              <a:t>ư</a:t>
            </a:r>
            <a:r>
              <a:rPr lang="en-US" sz="4400" dirty="0" err="1">
                <a:solidFill>
                  <a:schemeClr val="tx1">
                    <a:lumMod val="50000"/>
                  </a:schemeClr>
                </a:solidFill>
              </a:rPr>
              <a:t>ợng</a:t>
            </a:r>
            <a:r>
              <a:rPr lang="en-US" sz="4400" dirty="0">
                <a:solidFill>
                  <a:schemeClr val="tx1">
                    <a:lumMod val="50000"/>
                  </a:schemeClr>
                </a:solidFill>
              </a:rPr>
              <a:t> ảnh </a:t>
            </a:r>
            <a:r>
              <a:rPr lang="en-US" sz="4400" dirty="0" err="1">
                <a:solidFill>
                  <a:schemeClr val="tx1">
                    <a:lumMod val="50000"/>
                  </a:schemeClr>
                </a:solidFill>
              </a:rPr>
              <a:t>ảnh</a:t>
            </a:r>
            <a:r>
              <a:rPr lang="en-US" sz="4400" dirty="0">
                <a:solidFill>
                  <a:schemeClr val="tx1">
                    <a:lumMod val="50000"/>
                  </a:schemeClr>
                </a:solidFill>
              </a:rPr>
              <a:t> h</a:t>
            </a:r>
            <a:r>
              <a:rPr lang="vi-VN" sz="4400" dirty="0">
                <a:solidFill>
                  <a:schemeClr val="tx1">
                    <a:lumMod val="50000"/>
                  </a:schemeClr>
                </a:solidFill>
              </a:rPr>
              <a:t>ư</a:t>
            </a:r>
            <a:r>
              <a:rPr lang="en-US" sz="4400" dirty="0" err="1">
                <a:solidFill>
                  <a:schemeClr val="tx1">
                    <a:lumMod val="50000"/>
                  </a:schemeClr>
                </a:solidFill>
              </a:rPr>
              <a:t>ởng</a:t>
            </a:r>
            <a:r>
              <a:rPr lang="en-US" sz="4400" dirty="0">
                <a:solidFill>
                  <a:schemeClr val="tx1">
                    <a:lumMod val="50000"/>
                  </a:schemeClr>
                </a:solidFill>
              </a:rPr>
              <a:t> </a:t>
            </a:r>
            <a:r>
              <a:rPr lang="en-US" sz="4400" dirty="0" err="1">
                <a:solidFill>
                  <a:schemeClr val="tx1">
                    <a:lumMod val="50000"/>
                  </a:schemeClr>
                </a:solidFill>
              </a:rPr>
              <a:t>đến</a:t>
            </a:r>
            <a:r>
              <a:rPr lang="en-US" sz="4400" dirty="0">
                <a:solidFill>
                  <a:schemeClr val="tx1">
                    <a:lumMod val="50000"/>
                  </a:schemeClr>
                </a:solidFill>
              </a:rPr>
              <a:t> </a:t>
            </a:r>
            <a:r>
              <a:rPr lang="en-US" sz="4400" dirty="0" err="1">
                <a:solidFill>
                  <a:schemeClr val="tx1">
                    <a:lumMod val="50000"/>
                  </a:schemeClr>
                </a:solidFill>
              </a:rPr>
              <a:t>khả</a:t>
            </a:r>
            <a:r>
              <a:rPr lang="en-US" sz="4400" dirty="0">
                <a:solidFill>
                  <a:schemeClr val="tx1">
                    <a:lumMod val="50000"/>
                  </a:schemeClr>
                </a:solidFill>
              </a:rPr>
              <a:t> </a:t>
            </a:r>
            <a:r>
              <a:rPr lang="en-US" sz="4400" dirty="0" err="1">
                <a:solidFill>
                  <a:schemeClr val="tx1">
                    <a:lumMod val="50000"/>
                  </a:schemeClr>
                </a:solidFill>
              </a:rPr>
              <a:t>năng</a:t>
            </a:r>
            <a:r>
              <a:rPr lang="en-US" sz="4400" dirty="0">
                <a:solidFill>
                  <a:schemeClr val="tx1">
                    <a:lumMod val="50000"/>
                  </a:schemeClr>
                </a:solidFill>
              </a:rPr>
              <a:t> </a:t>
            </a:r>
            <a:r>
              <a:rPr lang="en-US" sz="4400" dirty="0" err="1">
                <a:solidFill>
                  <a:schemeClr val="tx1">
                    <a:lumMod val="50000"/>
                  </a:schemeClr>
                </a:solidFill>
              </a:rPr>
              <a:t>nhận</a:t>
            </a:r>
            <a:r>
              <a:rPr lang="en-US" sz="4400" dirty="0">
                <a:solidFill>
                  <a:schemeClr val="tx1">
                    <a:lumMod val="50000"/>
                  </a:schemeClr>
                </a:solidFill>
              </a:rPr>
              <a:t> </a:t>
            </a:r>
            <a:r>
              <a:rPr lang="en-US" sz="4400" dirty="0" err="1">
                <a:solidFill>
                  <a:schemeClr val="tx1">
                    <a:lumMod val="50000"/>
                  </a:schemeClr>
                </a:solidFill>
              </a:rPr>
              <a:t>diện</a:t>
            </a:r>
            <a:endParaRPr lang="en-US" sz="4400"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dirty="0" err="1">
                <a:solidFill>
                  <a:schemeClr val="tx1">
                    <a:lumMod val="50000"/>
                  </a:schemeClr>
                </a:solidFill>
              </a:rPr>
              <a:t>Hỗ</a:t>
            </a:r>
            <a:r>
              <a:rPr lang="en-US" sz="4400" dirty="0">
                <a:solidFill>
                  <a:schemeClr val="tx1">
                    <a:lumMod val="50000"/>
                  </a:schemeClr>
                </a:solidFill>
              </a:rPr>
              <a:t> </a:t>
            </a:r>
            <a:r>
              <a:rPr lang="en-US" sz="4400" dirty="0" err="1">
                <a:solidFill>
                  <a:schemeClr val="tx1">
                    <a:lumMod val="50000"/>
                  </a:schemeClr>
                </a:solidFill>
              </a:rPr>
              <a:t>trợ</a:t>
            </a:r>
            <a:r>
              <a:rPr lang="en-US" sz="4400" dirty="0">
                <a:solidFill>
                  <a:schemeClr val="tx1">
                    <a:lumMod val="50000"/>
                  </a:schemeClr>
                </a:solidFill>
              </a:rPr>
              <a:t> của Vuforia với </a:t>
            </a:r>
            <a:r>
              <a:rPr lang="en-US" sz="4400" dirty="0" err="1">
                <a:solidFill>
                  <a:schemeClr val="tx1">
                    <a:lumMod val="50000"/>
                  </a:schemeClr>
                </a:solidFill>
              </a:rPr>
              <a:t>ứng</a:t>
            </a:r>
            <a:r>
              <a:rPr lang="en-US" sz="4400" dirty="0">
                <a:solidFill>
                  <a:schemeClr val="tx1">
                    <a:lumMod val="50000"/>
                  </a:schemeClr>
                </a:solidFill>
              </a:rPr>
              <a:t> </a:t>
            </a:r>
            <a:r>
              <a:rPr lang="en-US" sz="4400" dirty="0" err="1">
                <a:solidFill>
                  <a:schemeClr val="tx1">
                    <a:lumMod val="50000"/>
                  </a:schemeClr>
                </a:solidFill>
              </a:rPr>
              <a:t>dụng</a:t>
            </a:r>
            <a:r>
              <a:rPr lang="en-US" sz="4400"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223772" y="553467"/>
            <a:ext cx="10507620" cy="1015016"/>
            <a:chOff x="3890213" y="821828"/>
            <a:chExt cx="1050762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90213" y="821828"/>
              <a:ext cx="1050762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5882968" y="3582991"/>
            <a:ext cx="13146821"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 ảnh t</a:t>
            </a:r>
            <a:r>
              <a:rPr lang="vi-VN" sz="5400">
                <a:solidFill>
                  <a:schemeClr val="tx1">
                    <a:lumMod val="50000"/>
                  </a:schemeClr>
                </a:solidFill>
                <a:latin typeface="+mj-lt"/>
                <a:ea typeface="MS Mincho" panose="02020609040205080304" pitchFamily="49" charset="-128"/>
              </a:rPr>
              <a:t>ư</a:t>
            </a:r>
            <a:r>
              <a:rPr lang="en-US" sz="5400">
                <a:solidFill>
                  <a:schemeClr val="tx1">
                    <a:lumMod val="50000"/>
                  </a:schemeClr>
                </a:solidFill>
                <a:latin typeface="+mj-lt"/>
                <a:ea typeface="MS Mincho" panose="02020609040205080304" pitchFamily="49" charset="-128"/>
              </a:rPr>
              <a:t>ơng tự như ảnh màu</a:t>
            </a:r>
            <a:endParaRPr lang="en-US" sz="5400" dirty="0">
              <a:solidFill>
                <a:schemeClr val="tx1">
                  <a:lumMod val="50000"/>
                </a:schemeClr>
              </a:solidFill>
              <a:latin typeface="+mj-lt"/>
              <a:ea typeface="MS Mincho" panose="02020609040205080304" pitchFamily="49" charset="-128"/>
            </a:endParaRPr>
          </a:p>
        </p:txBody>
      </p:sp>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7598" y="5838191"/>
            <a:ext cx="11935045" cy="4724289"/>
          </a:xfrm>
          <a:prstGeom prst="rect">
            <a:avLst/>
          </a:prstGeom>
        </p:spPr>
      </p:pic>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823728" y="821828"/>
            <a:ext cx="10640605" cy="1015016"/>
            <a:chOff x="3823728" y="821828"/>
            <a:chExt cx="10640605"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823728" y="821828"/>
              <a:ext cx="1064060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Căn chỉnh tọa độ t</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734506" y="2274529"/>
            <a:ext cx="7430674" cy="4887857"/>
            <a:chOff x="308851" y="3707252"/>
            <a:chExt cx="8225027"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308851" y="3733378"/>
              <a:ext cx="8225027" cy="6249243"/>
              <a:chOff x="0" y="0"/>
              <a:chExt cx="6502400"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185617" y="3233821"/>
                <a:ext cx="2863524"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Tâm</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vùng</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thao</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tác</a:t>
                </a:r>
                <a:endParaRPr lang="en-US" sz="2800" dirty="0">
                  <a:effectLst/>
                  <a:latin typeface="Times New Roman" panose="02020603050405020304" pitchFamily="18" charset="0"/>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4315884" y="3564585"/>
                <a:ext cx="2028776" cy="498706"/>
              </a:xfrm>
              <a:prstGeom prst="rect">
                <a:avLst/>
              </a:prstGeom>
              <a:noFill/>
            </p:spPr>
            <p:txBody>
              <a:bodyPr wrap="square" rtlCol="0">
                <a:noAutofit/>
              </a:bodyPr>
              <a:lstStyle/>
              <a:p>
                <a:pPr marL="0" marR="0" indent="0" algn="ctr">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phải</a:t>
                </a:r>
                <a:r>
                  <a:rPr lang="fr-FR" sz="2800" kern="1200" dirty="0">
                    <a:solidFill>
                      <a:srgbClr val="FFFFFF"/>
                    </a:solidFill>
                    <a:effectLst/>
                    <a:latin typeface="Times New Roman" panose="02020603050405020304" pitchFamily="18" charset="0"/>
                    <a:ea typeface="MS Mincho" panose="02020609040205080304" pitchFamily="49" charset="-128"/>
                  </a:rPr>
                  <a:t> d</a:t>
                </a:r>
                <a:r>
                  <a:rPr lang="vi-VN" sz="2800" kern="1200" dirty="0">
                    <a:solidFill>
                      <a:srgbClr val="FFFFFF"/>
                    </a:solidFill>
                    <a:effectLst/>
                    <a:latin typeface="Times New Roman" panose="02020603050405020304" pitchFamily="18" charset="0"/>
                    <a:ea typeface="MS Mincho" panose="02020609040205080304" pitchFamily="49" charset="-128"/>
                  </a:rPr>
                  <a:t>ư</a:t>
                </a:r>
                <a:r>
                  <a:rPr lang="fr-FR" sz="2800" kern="1200" dirty="0" err="1">
                    <a:solidFill>
                      <a:srgbClr val="FFFFFF"/>
                    </a:solidFill>
                    <a:effectLst/>
                    <a:latin typeface="Times New Roman" panose="02020603050405020304" pitchFamily="18" charset="0"/>
                    <a:ea typeface="MS Mincho" panose="02020609040205080304" pitchFamily="49" charset="-128"/>
                  </a:rPr>
                  <a:t>ới</a:t>
                </a:r>
                <a:endParaRPr lang="en-US" sz="2800" dirty="0">
                  <a:effectLst/>
                  <a:latin typeface="Times New Roman" panose="02020603050405020304" pitchFamily="18" charset="0"/>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30970" y="681222"/>
                <a:ext cx="2338955" cy="481489"/>
              </a:xfrm>
              <a:prstGeom prst="rect">
                <a:avLst/>
              </a:prstGeom>
              <a:noFill/>
            </p:spPr>
            <p:txBody>
              <a:bodyPr wrap="square" rtlCol="0">
                <a:noAutofit/>
              </a:bodyPr>
              <a:lstStyle/>
              <a:p>
                <a:pPr marL="0" marR="0" indent="226695" algn="just">
                  <a:lnSpc>
                    <a:spcPct val="140000"/>
                  </a:lnSpc>
                  <a:spcBef>
                    <a:spcPts val="0"/>
                  </a:spcBef>
                  <a:spcAft>
                    <a:spcPts val="0"/>
                  </a:spcAft>
                </a:pPr>
                <a:r>
                  <a:rPr lang="fr-FR" sz="2800" kern="1200" dirty="0" err="1">
                    <a:solidFill>
                      <a:srgbClr val="FFFFFF"/>
                    </a:solidFill>
                    <a:effectLst/>
                    <a:latin typeface="Times New Roman" panose="02020603050405020304" pitchFamily="18" charset="0"/>
                    <a:ea typeface="MS Mincho" panose="02020609040205080304" pitchFamily="49" charset="-128"/>
                  </a:rPr>
                  <a:t>Góc</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trái</a:t>
                </a:r>
                <a:r>
                  <a:rPr lang="fr-FR" sz="2800" kern="1200" dirty="0">
                    <a:solidFill>
                      <a:srgbClr val="FFFFFF"/>
                    </a:solidFill>
                    <a:effectLst/>
                    <a:latin typeface="Times New Roman" panose="02020603050405020304" pitchFamily="18" charset="0"/>
                    <a:ea typeface="MS Mincho" panose="02020609040205080304" pitchFamily="49" charset="-128"/>
                  </a:rPr>
                  <a:t> </a:t>
                </a:r>
                <a:r>
                  <a:rPr lang="fr-FR" sz="2800" kern="1200" dirty="0" err="1">
                    <a:solidFill>
                      <a:srgbClr val="FFFFFF"/>
                    </a:solidFill>
                    <a:effectLst/>
                    <a:latin typeface="Times New Roman" panose="02020603050405020304" pitchFamily="18" charset="0"/>
                    <a:ea typeface="MS Mincho" panose="02020609040205080304" pitchFamily="49" charset="-128"/>
                  </a:rPr>
                  <a:t>trên</a:t>
                </a:r>
                <a:endParaRPr lang="en-US" sz="2800" dirty="0">
                  <a:effectLst/>
                  <a:latin typeface="Times New Roman" panose="02020603050405020304" pitchFamily="18" charset="0"/>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DAFBE55-FF50-45FA-96C3-18718ABF4C1C}"/>
                  </a:ext>
                </a:extLst>
              </p:cNvPr>
              <p:cNvSpPr/>
              <p:nvPr/>
            </p:nvSpPr>
            <p:spPr>
              <a:xfrm>
                <a:off x="11410355" y="3545568"/>
                <a:ext cx="3304173"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lumMod val="50000"/>
                                </a:schemeClr>
                              </a:solidFill>
                              <a:latin typeface="Cambria Math" panose="02040503050406030204" pitchFamily="18" charset="0"/>
                            </a:rPr>
                          </m:ctrlPr>
                        </m:dPr>
                        <m:e>
                          <m:eqArr>
                            <m:eqArrPr>
                              <m:ctrlPr>
                                <a:rPr lang="en-US" sz="6000" i="1">
                                  <a:solidFill>
                                    <a:schemeClr val="tx2">
                                      <a:lumMod val="50000"/>
                                    </a:schemeClr>
                                  </a:solidFill>
                                  <a:latin typeface="Cambria Math" panose="02040503050406030204" pitchFamily="18" charset="0"/>
                                </a:rPr>
                              </m:ctrlPr>
                            </m:eqArrPr>
                            <m:e>
                              <m:r>
                                <a:rPr lang="en-US" sz="600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𝑋</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𝑥</m:t>
                              </m:r>
                              <m:r>
                                <a:rPr lang="en-US" sz="6000" i="0">
                                  <a:solidFill>
                                    <a:schemeClr val="tx2">
                                      <a:lumMod val="50000"/>
                                    </a:schemeClr>
                                  </a:solidFill>
                                  <a:latin typeface="Cambria Math" panose="02040503050406030204" pitchFamily="18" charset="0"/>
                                </a:rPr>
                                <m:t>− </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𝑥</m:t>
                                  </m:r>
                                </m:e>
                                <m:sub>
                                  <m:r>
                                    <a:rPr lang="en-US" sz="6000" i="0">
                                      <a:solidFill>
                                        <a:schemeClr val="tx2">
                                          <a:lumMod val="50000"/>
                                        </a:schemeClr>
                                      </a:solidFill>
                                      <a:latin typeface="Cambria Math" panose="02040503050406030204" pitchFamily="18" charset="0"/>
                                    </a:rPr>
                                    <m:t>0</m:t>
                                  </m:r>
                                </m:sub>
                              </m:sSub>
                            </m:e>
                            <m:e>
                              <m:r>
                                <a:rPr lang="en-US" sz="6000" i="0">
                                  <a:solidFill>
                                    <a:schemeClr val="tx2">
                                      <a:lumMod val="50000"/>
                                    </a:schemeClr>
                                  </a:solidFill>
                                  <a:latin typeface="Cambria Math" panose="02040503050406030204" pitchFamily="18" charset="0"/>
                                </a:rPr>
                                <m:t>&amp;</m:t>
                              </m:r>
                              <m:r>
                                <a:rPr lang="en-US" sz="6000" i="1">
                                  <a:solidFill>
                                    <a:schemeClr val="tx2">
                                      <a:lumMod val="50000"/>
                                    </a:schemeClr>
                                  </a:solidFill>
                                  <a:latin typeface="Cambria Math" panose="02040503050406030204" pitchFamily="18" charset="0"/>
                                </a:rPr>
                                <m:t>𝑌</m:t>
                              </m:r>
                              <m:r>
                                <a:rPr lang="en-US" sz="6000" i="0">
                                  <a:solidFill>
                                    <a:schemeClr val="tx2">
                                      <a:lumMod val="50000"/>
                                    </a:schemeClr>
                                  </a:solidFill>
                                  <a:latin typeface="Cambria Math" panose="02040503050406030204" pitchFamily="18" charset="0"/>
                                </a:rPr>
                                <m:t>=</m:t>
                              </m:r>
                              <m:r>
                                <a:rPr lang="en-US" sz="6000" i="1">
                                  <a:solidFill>
                                    <a:schemeClr val="tx2">
                                      <a:lumMod val="50000"/>
                                    </a:schemeClr>
                                  </a:solidFill>
                                  <a:latin typeface="Cambria Math" panose="02040503050406030204" pitchFamily="18" charset="0"/>
                                </a:rPr>
                                <m:t>𝑦</m:t>
                              </m:r>
                              <m:r>
                                <a:rPr lang="en-US" sz="6000" i="0">
                                  <a:solidFill>
                                    <a:schemeClr val="tx2">
                                      <a:lumMod val="50000"/>
                                    </a:schemeClr>
                                  </a:solidFill>
                                  <a:latin typeface="Cambria Math" panose="02040503050406030204" pitchFamily="18" charset="0"/>
                                </a:rPr>
                                <m:t>−</m:t>
                              </m:r>
                              <m:sSub>
                                <m:sSubPr>
                                  <m:ctrlPr>
                                    <a:rPr lang="en-US" sz="6000" i="1">
                                      <a:solidFill>
                                        <a:schemeClr val="tx2">
                                          <a:lumMod val="50000"/>
                                        </a:schemeClr>
                                      </a:solidFill>
                                      <a:latin typeface="Cambria Math" panose="02040503050406030204" pitchFamily="18" charset="0"/>
                                    </a:rPr>
                                  </m:ctrlPr>
                                </m:sSubPr>
                                <m:e>
                                  <m:r>
                                    <a:rPr lang="en-US" sz="6000" i="1">
                                      <a:solidFill>
                                        <a:schemeClr val="tx2">
                                          <a:lumMod val="50000"/>
                                        </a:schemeClr>
                                      </a:solidFill>
                                      <a:latin typeface="Cambria Math" panose="02040503050406030204" pitchFamily="18" charset="0"/>
                                    </a:rPr>
                                    <m:t>𝑦</m:t>
                                  </m:r>
                                </m:e>
                                <m:sub>
                                  <m:r>
                                    <a:rPr lang="en-US" sz="6000" i="0">
                                      <a:solidFill>
                                        <a:schemeClr val="tx2">
                                          <a:lumMod val="50000"/>
                                        </a:schemeClr>
                                      </a:solidFill>
                                      <a:latin typeface="Cambria Math" panose="02040503050406030204" pitchFamily="18" charset="0"/>
                                    </a:rPr>
                                    <m:t>0</m:t>
                                  </m:r>
                                </m:sub>
                              </m:sSub>
                            </m:e>
                          </m:eqArr>
                        </m:e>
                      </m:d>
                    </m:oMath>
                  </m:oMathPara>
                </a14:m>
                <a:endParaRPr lang="en-US" sz="6000" dirty="0">
                  <a:solidFill>
                    <a:schemeClr val="tx2">
                      <a:lumMod val="50000"/>
                    </a:schemeClr>
                  </a:solidFill>
                </a:endParaRPr>
              </a:p>
            </p:txBody>
          </p:sp>
        </mc:Choice>
        <mc:Fallback xmlns="">
          <p:sp>
            <p:nvSpPr>
              <p:cNvPr id="29" name="Rectangle 28">
                <a:extLst>
                  <a:ext uri="{FF2B5EF4-FFF2-40B4-BE49-F238E27FC236}">
                    <a16:creationId xmlns:a16="http://schemas.microsoft.com/office/drawing/2014/main" id="{7DAFBE55-FF50-45FA-96C3-18718ABF4C1C}"/>
                  </a:ext>
                </a:extLst>
              </p:cNvPr>
              <p:cNvSpPr>
                <a:spLocks noRot="1" noChangeAspect="1" noMove="1" noResize="1" noEditPoints="1" noAdjustHandles="1" noChangeArrowheads="1" noChangeShapeType="1" noTextEdit="1"/>
              </p:cNvSpPr>
              <p:nvPr/>
            </p:nvSpPr>
            <p:spPr>
              <a:xfrm>
                <a:off x="11410355" y="3545568"/>
                <a:ext cx="3304173" cy="2151936"/>
              </a:xfrm>
              <a:prstGeom prst="rect">
                <a:avLst/>
              </a:prstGeom>
              <a:blipFill>
                <a:blip r:embed="rId4"/>
                <a:stretch>
                  <a:fillRect r="-26199"/>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5"/>
          <a:stretch>
            <a:fillRect/>
          </a:stretch>
        </p:blipFill>
        <p:spPr>
          <a:xfrm>
            <a:off x="651801" y="94134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7982632"/>
            <a:ext cx="1425300" cy="943380"/>
          </a:xfrm>
          <a:prstGeom prst="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4343A73-DE45-4160-8EEC-30C55A608E36}"/>
                  </a:ext>
                </a:extLst>
              </p:cNvPr>
              <p:cNvSpPr/>
              <p:nvPr/>
            </p:nvSpPr>
            <p:spPr>
              <a:xfrm>
                <a:off x="11391430" y="6896332"/>
                <a:ext cx="4146968" cy="2151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𝑎</m:t>
                              </m:r>
                              <m:r>
                                <a:rPr lang="en-US" sz="6000" i="0">
                                  <a:solidFill>
                                    <a:schemeClr val="tx2"/>
                                  </a:solidFill>
                                  <a:latin typeface="Cambria Math" panose="02040503050406030204" pitchFamily="18" charset="0"/>
                                </a:rPr>
                                <m:t>+ ∆</m:t>
                              </m:r>
                              <m:r>
                                <a:rPr lang="en-US" sz="6000" i="1">
                                  <a:solidFill>
                                    <a:schemeClr val="tx2"/>
                                  </a:solidFill>
                                  <a:latin typeface="Cambria Math" panose="02040503050406030204" pitchFamily="18" charset="0"/>
                                </a:rPr>
                                <m:t>𝑥</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e>
                            <m:e>
                              <m:r>
                                <a:rPr lang="en-US" sz="6000" i="0">
                                  <a:solidFill>
                                    <a:schemeClr val="tx2"/>
                                  </a:solidFill>
                                  <a:latin typeface="Cambria Math" panose="02040503050406030204" pitchFamily="18" charset="0"/>
                                </a:rPr>
                                <m:t>&amp;</m:t>
                              </m:r>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𝑏</m:t>
                              </m:r>
                              <m:r>
                                <a:rPr lang="en-US" sz="6000" i="0">
                                  <a:solidFill>
                                    <a:schemeClr val="tx2"/>
                                  </a:solidFill>
                                  <a:latin typeface="Cambria Math" panose="02040503050406030204" pitchFamily="18" charset="0"/>
                                </a:rPr>
                                <m:t>+</m:t>
                              </m:r>
                              <m:sSub>
                                <m:sSubPr>
                                  <m:ctrlPr>
                                    <a:rPr lang="en-US" sz="6000" i="1">
                                      <a:solidFill>
                                        <a:schemeClr val="tx2"/>
                                      </a:solidFill>
                                      <a:latin typeface="Cambria Math" panose="02040503050406030204" pitchFamily="18" charset="0"/>
                                    </a:rPr>
                                  </m:ctrlPr>
                                </m:sSubPr>
                                <m:e>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e>
                          </m:eqArr>
                        </m:e>
                      </m:d>
                    </m:oMath>
                  </m:oMathPara>
                </a14:m>
                <a:endParaRPr lang="en-US" sz="6000" dirty="0">
                  <a:solidFill>
                    <a:schemeClr val="tx2"/>
                  </a:solidFill>
                </a:endParaRPr>
              </a:p>
            </p:txBody>
          </p:sp>
        </mc:Choice>
        <mc:Fallback xmlns="">
          <p:sp>
            <p:nvSpPr>
              <p:cNvPr id="35" name="Rectangle 34">
                <a:extLst>
                  <a:ext uri="{FF2B5EF4-FFF2-40B4-BE49-F238E27FC236}">
                    <a16:creationId xmlns:a16="http://schemas.microsoft.com/office/drawing/2014/main" id="{94343A73-DE45-4160-8EEC-30C55A608E36}"/>
                  </a:ext>
                </a:extLst>
              </p:cNvPr>
              <p:cNvSpPr>
                <a:spLocks noRot="1" noChangeAspect="1" noMove="1" noResize="1" noEditPoints="1" noAdjustHandles="1" noChangeArrowheads="1" noChangeShapeType="1" noTextEdit="1"/>
              </p:cNvSpPr>
              <p:nvPr/>
            </p:nvSpPr>
            <p:spPr>
              <a:xfrm>
                <a:off x="11391430" y="6896332"/>
                <a:ext cx="4146968" cy="2151936"/>
              </a:xfrm>
              <a:prstGeom prst="rect">
                <a:avLst/>
              </a:prstGeom>
              <a:blipFill>
                <a:blip r:embed="rId6"/>
                <a:stretch>
                  <a:fillRect r="-2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2FA678D-BDE5-442E-8AFB-74474867E859}"/>
                  </a:ext>
                </a:extLst>
              </p:cNvPr>
              <p:cNvSpPr/>
              <p:nvPr/>
            </p:nvSpPr>
            <p:spPr>
              <a:xfrm>
                <a:off x="11259925" y="9048268"/>
                <a:ext cx="4114800" cy="4254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2"/>
                              </a:solidFill>
                              <a:latin typeface="Cambria Math" panose="02040503050406030204" pitchFamily="18" charset="0"/>
                            </a:rPr>
                          </m:ctrlPr>
                        </m:dPr>
                        <m:e>
                          <m:eqArr>
                            <m:eqArrPr>
                              <m:ctrlPr>
                                <a:rPr lang="en-US" sz="6000" i="1">
                                  <a:solidFill>
                                    <a:schemeClr val="tx2"/>
                                  </a:solidFill>
                                  <a:latin typeface="Cambria Math" panose="02040503050406030204" pitchFamily="18" charset="0"/>
                                </a:rPr>
                              </m:ctrlPr>
                            </m:eqArrPr>
                            <m:e>
                              <m:r>
                                <a:rPr lang="en-US" sz="600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𝑥</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𝑋</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a</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𝑥</m:t>
                                  </m:r>
                                </m:den>
                              </m:f>
                            </m:e>
                            <m:e>
                              <m:r>
                                <a:rPr lang="en-US" sz="6000" i="0">
                                  <a:solidFill>
                                    <a:schemeClr val="tx2"/>
                                  </a:solidFill>
                                  <a:latin typeface="Cambria Math" panose="02040503050406030204" pitchFamily="18" charset="0"/>
                                </a:rPr>
                                <m:t>&amp;</m:t>
                              </m:r>
                              <m:sSub>
                                <m:sSubPr>
                                  <m:ctrlPr>
                                    <a:rPr lang="en-US" sz="6000" i="1">
                                      <a:solidFill>
                                        <a:schemeClr val="tx2"/>
                                      </a:solidFill>
                                      <a:latin typeface="Cambria Math" panose="02040503050406030204" pitchFamily="18" charset="0"/>
                                    </a:rPr>
                                  </m:ctrlPr>
                                </m:sSubPr>
                                <m:e>
                                  <m:r>
                                    <a:rPr lang="en-US" sz="6000" i="1">
                                      <a:solidFill>
                                        <a:schemeClr val="tx2"/>
                                      </a:solidFill>
                                      <a:latin typeface="Cambria Math" panose="02040503050406030204" pitchFamily="18" charset="0"/>
                                    </a:rPr>
                                    <m:t>𝑦</m:t>
                                  </m:r>
                                </m:e>
                                <m:sub>
                                  <m:r>
                                    <a:rPr lang="en-US" sz="6000" i="0">
                                      <a:solidFill>
                                        <a:schemeClr val="tx2"/>
                                      </a:solidFill>
                                      <a:latin typeface="Cambria Math" panose="02040503050406030204" pitchFamily="18" charset="0"/>
                                    </a:rPr>
                                    <m:t>1</m:t>
                                  </m:r>
                                </m:sub>
                              </m:sSub>
                              <m:r>
                                <a:rPr lang="en-US" sz="6000" i="0">
                                  <a:solidFill>
                                    <a:schemeClr val="tx2"/>
                                  </a:solidFill>
                                  <a:latin typeface="Cambria Math" panose="02040503050406030204" pitchFamily="18" charset="0"/>
                                </a:rPr>
                                <m:t>= </m:t>
                              </m:r>
                              <m:f>
                                <m:fPr>
                                  <m:ctrlPr>
                                    <a:rPr lang="en-US" sz="6000" i="1">
                                      <a:solidFill>
                                        <a:schemeClr val="tx2"/>
                                      </a:solidFill>
                                      <a:latin typeface="Cambria Math" panose="02040503050406030204" pitchFamily="18" charset="0"/>
                                    </a:rPr>
                                  </m:ctrlPr>
                                </m:fPr>
                                <m:num>
                                  <m:r>
                                    <a:rPr lang="en-US" sz="6000" i="1">
                                      <a:solidFill>
                                        <a:schemeClr val="tx2"/>
                                      </a:solidFill>
                                      <a:latin typeface="Cambria Math" panose="02040503050406030204" pitchFamily="18" charset="0"/>
                                    </a:rPr>
                                    <m:t>𝑌</m:t>
                                  </m:r>
                                  <m:r>
                                    <a:rPr lang="en-US" sz="6000" i="0">
                                      <a:solidFill>
                                        <a:schemeClr val="tx2"/>
                                      </a:solidFill>
                                      <a:latin typeface="Cambria Math" panose="02040503050406030204" pitchFamily="18" charset="0"/>
                                    </a:rPr>
                                    <m:t>−</m:t>
                                  </m:r>
                                  <m:r>
                                    <m:rPr>
                                      <m:sty m:val="p"/>
                                    </m:rPr>
                                    <a:rPr lang="en-US" sz="6000" i="0">
                                      <a:solidFill>
                                        <a:schemeClr val="tx2"/>
                                      </a:solidFill>
                                      <a:latin typeface="Cambria Math" panose="02040503050406030204" pitchFamily="18" charset="0"/>
                                    </a:rPr>
                                    <m:t>b</m:t>
                                  </m:r>
                                  <m:r>
                                    <a:rPr lang="en-US" sz="6000" i="0">
                                      <a:solidFill>
                                        <a:schemeClr val="tx2"/>
                                      </a:solidFill>
                                      <a:latin typeface="Cambria Math" panose="02040503050406030204" pitchFamily="18" charset="0"/>
                                    </a:rPr>
                                    <m:t> </m:t>
                                  </m:r>
                                </m:num>
                                <m:den>
                                  <m:r>
                                    <a:rPr lang="en-US" sz="6000" i="0">
                                      <a:solidFill>
                                        <a:schemeClr val="tx2"/>
                                      </a:solidFill>
                                      <a:latin typeface="Cambria Math" panose="02040503050406030204" pitchFamily="18" charset="0"/>
                                    </a:rPr>
                                    <m:t>∆</m:t>
                                  </m:r>
                                  <m:r>
                                    <a:rPr lang="en-US" sz="6000" i="1">
                                      <a:solidFill>
                                        <a:schemeClr val="tx2"/>
                                      </a:solidFill>
                                      <a:latin typeface="Cambria Math" panose="02040503050406030204" pitchFamily="18" charset="0"/>
                                    </a:rPr>
                                    <m:t>𝑦</m:t>
                                  </m:r>
                                </m:den>
                              </m:f>
                            </m:e>
                          </m:eqArr>
                        </m:e>
                      </m:d>
                    </m:oMath>
                  </m:oMathPara>
                </a14:m>
                <a:endParaRPr lang="en-US" sz="6000" dirty="0">
                  <a:solidFill>
                    <a:schemeClr val="tx2"/>
                  </a:solidFill>
                </a:endParaRPr>
              </a:p>
            </p:txBody>
          </p:sp>
        </mc:Choice>
        <mc:Fallback xmlns="">
          <p:sp>
            <p:nvSpPr>
              <p:cNvPr id="36" name="Rectangle 35">
                <a:extLst>
                  <a:ext uri="{FF2B5EF4-FFF2-40B4-BE49-F238E27FC236}">
                    <a16:creationId xmlns:a16="http://schemas.microsoft.com/office/drawing/2014/main" id="{02FA678D-BDE5-442E-8AFB-74474867E859}"/>
                  </a:ext>
                </a:extLst>
              </p:cNvPr>
              <p:cNvSpPr>
                <a:spLocks noRot="1" noChangeAspect="1" noMove="1" noResize="1" noEditPoints="1" noAdjustHandles="1" noChangeArrowheads="1" noChangeShapeType="1" noTextEdit="1"/>
              </p:cNvSpPr>
              <p:nvPr/>
            </p:nvSpPr>
            <p:spPr>
              <a:xfrm>
                <a:off x="11259925" y="9048268"/>
                <a:ext cx="4114800" cy="4254434"/>
              </a:xfrm>
              <a:prstGeom prst="rect">
                <a:avLst/>
              </a:prstGeom>
              <a:blipFill>
                <a:blip r:embed="rId7"/>
                <a:stretch>
                  <a:fillRect r="-9185"/>
                </a:stretch>
              </a:blipFill>
            </p:spPr>
            <p:txBody>
              <a:bodyPr/>
              <a:lstStyle/>
              <a:p>
                <a:r>
                  <a:rPr lang="en-US">
                    <a:noFill/>
                  </a:rPr>
                  <a:t> </a:t>
                </a:r>
              </a:p>
            </p:txBody>
          </p:sp>
        </mc:Fallback>
      </mc:AlternateContent>
      <p:sp>
        <p:nvSpPr>
          <p:cNvPr id="37" name="Arrow: Right 36">
            <a:extLst>
              <a:ext uri="{FF2B5EF4-FFF2-40B4-BE49-F238E27FC236}">
                <a16:creationId xmlns:a16="http://schemas.microsoft.com/office/drawing/2014/main" id="{A2515EF0-5EBE-4A65-8B9C-772731A50660}"/>
              </a:ext>
            </a:extLst>
          </p:cNvPr>
          <p:cNvSpPr/>
          <p:nvPr/>
        </p:nvSpPr>
        <p:spPr>
          <a:xfrm>
            <a:off x="10401493" y="10835850"/>
            <a:ext cx="776595" cy="67926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7" y="821828"/>
            <a:ext cx="7638631" cy="1015016"/>
            <a:chOff x="5324717"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7"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811210" y="2542363"/>
            <a:ext cx="13787396" cy="10573459"/>
            <a:chOff x="146123" y="987924"/>
            <a:chExt cx="6043414" cy="46346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Calibri" panose="020F0502020204030204"/>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Máy</a:t>
                </a:r>
                <a:r>
                  <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000" b="1" i="0" u="none" strike="noStrike" kern="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chiếu</a:t>
                </a:r>
                <a:endParaRPr kumimoji="0" lang="en-US" sz="30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94820" y="4300132"/>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112939" y="1950910"/>
              <a:ext cx="757384"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87924"/>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2008621"/>
              <a:ext cx="757382"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4001875" y="2562416"/>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Giấy</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can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83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gsm</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099594" y="2773475"/>
              <a:ext cx="2089943" cy="2754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Kính</a:t>
              </a:r>
              <a:r>
                <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3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trong</a:t>
              </a:r>
              <a:endParaRPr kumimoji="0" lang="en-US" sz="3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324718" y="821828"/>
            <a:ext cx="7638631" cy="1015016"/>
            <a:chOff x="5324718" y="821828"/>
            <a:chExt cx="763863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324718" y="821828"/>
              <a:ext cx="76386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832291" y="10218730"/>
            <a:ext cx="7689420" cy="923330"/>
          </a:xfrm>
          <a:prstGeom prst="rect">
            <a:avLst/>
          </a:prstGeom>
          <a:noFill/>
        </p:spPr>
        <p:txBody>
          <a:bodyPr wrap="square" rtlCol="0">
            <a:spAutoFit/>
          </a:bodyPr>
          <a:lstStyle/>
          <a:p>
            <a:r>
              <a:rPr lang="en-US" sz="5400">
                <a:solidFill>
                  <a:schemeClr val="tx2">
                    <a:lumMod val="50000"/>
                  </a:schemeClr>
                </a:solidFill>
              </a:rPr>
              <a:t>Giá tr</a:t>
            </a:r>
            <a:r>
              <a:rPr lang="vi-VN" sz="5400">
                <a:solidFill>
                  <a:schemeClr val="tx2">
                    <a:lumMod val="50000"/>
                  </a:schemeClr>
                </a:solidFill>
              </a:rPr>
              <a:t>ư</a:t>
            </a:r>
            <a:r>
              <a:rPr lang="en-US" sz="5400">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2" y="821828"/>
            <a:ext cx="10399001" cy="1015016"/>
            <a:chOff x="3944532"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2"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pic>
        <p:nvPicPr>
          <p:cNvPr id="10" name="Picture 9">
            <a:extLst>
              <a:ext uri="{FF2B5EF4-FFF2-40B4-BE49-F238E27FC236}">
                <a16:creationId xmlns:a16="http://schemas.microsoft.com/office/drawing/2014/main" id="{529A7057-8694-4D72-A71D-BF2BC0990D3A}"/>
              </a:ext>
            </a:extLst>
          </p:cNvPr>
          <p:cNvPicPr/>
          <p:nvPr/>
        </p:nvPicPr>
        <p:blipFill rotWithShape="1">
          <a:blip r:embed="rId3" cstate="print">
            <a:extLst>
              <a:ext uri="{28A0092B-C50C-407E-A947-70E740481C1C}">
                <a14:useLocalDpi xmlns:a14="http://schemas.microsoft.com/office/drawing/2010/main" val="0"/>
              </a:ext>
            </a:extLst>
          </a:blip>
          <a:srcRect/>
          <a:stretch/>
        </p:blipFill>
        <p:spPr>
          <a:xfrm>
            <a:off x="3746784" y="3034144"/>
            <a:ext cx="8836792" cy="8316981"/>
          </a:xfrm>
          <a:prstGeom prst="rect">
            <a:avLst/>
          </a:prstGeom>
        </p:spPr>
      </p:pic>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944536" y="821828"/>
            <a:ext cx="10399001" cy="1015016"/>
            <a:chOff x="3944536" y="821828"/>
            <a:chExt cx="10399001"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3944536" y="821828"/>
              <a:ext cx="1039900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8" name="Picture 7">
            <a:extLst>
              <a:ext uri="{FF2B5EF4-FFF2-40B4-BE49-F238E27FC236}">
                <a16:creationId xmlns:a16="http://schemas.microsoft.com/office/drawing/2014/main" id="{B37216E8-75E4-4AF4-85AA-4A882A06664A}"/>
              </a:ext>
            </a:extLst>
          </p:cNvPr>
          <p:cNvPicPr/>
          <p:nvPr/>
        </p:nvPicPr>
        <p:blipFill>
          <a:blip r:embed="rId3"/>
          <a:stretch>
            <a:fillRect/>
          </a:stretch>
        </p:blipFill>
        <p:spPr>
          <a:xfrm>
            <a:off x="783771" y="2534194"/>
            <a:ext cx="16328571" cy="9427258"/>
          </a:xfrm>
          <a:prstGeom prst="rect">
            <a:avLst/>
          </a:prstGeom>
        </p:spPr>
      </p:pic>
    </p:spTree>
    <p:extLst>
      <p:ext uri="{BB962C8B-B14F-4D97-AF65-F5344CB8AC3E}">
        <p14:creationId xmlns:p14="http://schemas.microsoft.com/office/powerpoint/2010/main" val="691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1159412" cy="10356158"/>
            <a:chOff x="995338" y="1629044"/>
            <a:chExt cx="5338618"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338618" cy="822960"/>
              <a:chOff x="995338" y="3696772"/>
              <a:chExt cx="5338618"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30" y="3940312"/>
                <a:ext cx="4343426"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Hệ thống t</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ơng tác hỗ trợ Tangible</a:t>
                </a:r>
                <a:endParaRPr lang="en-US" sz="4800" dirty="0">
                  <a:solidFill>
                    <a:schemeClr val="tx2">
                      <a:lumMod val="50000"/>
                    </a:schemeClr>
                  </a:solidFill>
                  <a:latin typeface="+mj-lt"/>
                  <a:cs typeface="Arial" panose="020B0604020202020204" pitchFamily="34" charset="0"/>
                </a:endParaRP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3972006" cy="822960"/>
              <a:chOff x="995338" y="2662346"/>
              <a:chExt cx="3972006"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30" y="2877660"/>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Tổng quan về Tangible</a:t>
                </a:r>
                <a:endParaRPr lang="en-US" sz="4800" dirty="0">
                  <a:solidFill>
                    <a:schemeClr val="tx2">
                      <a:lumMod val="50000"/>
                    </a:schemeClr>
                  </a:solidFill>
                  <a:latin typeface="+mj-lt"/>
                  <a:cs typeface="Arial" panose="020B0604020202020204" pitchFamily="34" charset="0"/>
                </a:endParaRP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4767907" cy="828086"/>
            <a:chOff x="0" y="0"/>
            <a:chExt cx="4767907"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1</a:t>
              </a:r>
              <a:endParaRPr sz="40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104650"/>
              <a:ext cx="3625993" cy="5816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bản đồ</a:t>
              </a:r>
              <a:endParaRPr sz="40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6354880" cy="828086"/>
            <a:chOff x="1021151" y="9437850"/>
            <a:chExt cx="6354880"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000" b="1">
                  <a:solidFill>
                    <a:schemeClr val="tx2">
                      <a:lumMod val="75000"/>
                    </a:schemeClr>
                  </a:solidFill>
                </a:rPr>
                <a:t>2</a:t>
              </a:r>
              <a:endParaRPr sz="40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542500"/>
              <a:ext cx="5212966" cy="581698"/>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000">
                  <a:solidFill>
                    <a:schemeClr val="tx1">
                      <a:lumMod val="75000"/>
                    </a:schemeClr>
                  </a:solidFill>
                </a:rPr>
                <a:t>Hệ thống chia sẻ dữ liệu</a:t>
              </a:r>
              <a:endParaRPr sz="4000">
                <a:solidFill>
                  <a:schemeClr val="tx1">
                    <a:lumMod val="75000"/>
                  </a:schemeClr>
                </a:solidFill>
              </a:endParaRPr>
            </a:p>
          </p:txBody>
        </p:sp>
      </p:gr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49850" y="733337"/>
            <a:ext cx="8988359" cy="1103507"/>
            <a:chOff x="4649850" y="733337"/>
            <a:chExt cx="89883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49850" y="733337"/>
              <a:ext cx="89883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85999"/>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858513" y="733337"/>
            <a:ext cx="6571031" cy="1103507"/>
            <a:chOff x="5858513" y="733337"/>
            <a:chExt cx="6571031"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5858513" y="733337"/>
              <a:ext cx="657103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2"/>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3"/>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4"/>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5"/>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767408" y="792331"/>
            <a:ext cx="10753265" cy="1044513"/>
            <a:chOff x="3767408" y="792331"/>
            <a:chExt cx="10753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767408" y="792331"/>
              <a:ext cx="1075326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4">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2" y="388604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83364"/>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thông tin chi tiết tại địa điểm</a:t>
            </a:r>
            <a:endParaRPr sz="4400"/>
          </a:p>
        </p:txBody>
      </p:sp>
      <p:sp>
        <p:nvSpPr>
          <p:cNvPr id="15" name="Shape 315">
            <a:extLst>
              <a:ext uri="{FF2B5EF4-FFF2-40B4-BE49-F238E27FC236}">
                <a16:creationId xmlns:a16="http://schemas.microsoft.com/office/drawing/2014/main" id="{46B702B4-7ADC-4A99-AA1F-BA0CD8D980BF}"/>
              </a:ext>
            </a:extLst>
          </p:cNvPr>
          <p:cNvSpPr/>
          <p:nvPr/>
        </p:nvSpPr>
        <p:spPr>
          <a:xfrm>
            <a:off x="590913" y="6982879"/>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92522"/>
            <a:ext cx="4615031"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camera giao thông theo thời gian thực</a:t>
            </a:r>
            <a:endParaRPr sz="44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96712"/>
            <a:ext cx="4697855" cy="1715534"/>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Thống kê dữ liệu trên tập điểm đã chọn</a:t>
            </a:r>
            <a:endParaRPr sz="44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83364"/>
            <a:ext cx="4983225"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Xem bản đồ Heat map</a:t>
            </a:r>
            <a:endParaRPr sz="4400"/>
          </a:p>
        </p:txBody>
      </p:sp>
      <p:pic>
        <p:nvPicPr>
          <p:cNvPr id="5" name="snapshot">
            <a:hlinkClick r:id="" action="ppaction://media"/>
            <a:extLst>
              <a:ext uri="{FF2B5EF4-FFF2-40B4-BE49-F238E27FC236}">
                <a16:creationId xmlns:a16="http://schemas.microsoft.com/office/drawing/2014/main" id="{6A52EB77-6E24-4E56-85D2-F755D74A1C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2782" y="3733799"/>
            <a:ext cx="4032823" cy="7188945"/>
          </a:xfrm>
          <a:prstGeom prst="rect">
            <a:avLst/>
          </a:prstGeom>
        </p:spPr>
      </p:pic>
      <p:sp>
        <p:nvSpPr>
          <p:cNvPr id="19" name="Shape 315">
            <a:extLst>
              <a:ext uri="{FF2B5EF4-FFF2-40B4-BE49-F238E27FC236}">
                <a16:creationId xmlns:a16="http://schemas.microsoft.com/office/drawing/2014/main" id="{34AD5E02-FC5D-4CFA-AFD2-27001144AAF9}"/>
              </a:ext>
            </a:extLst>
          </p:cNvPr>
          <p:cNvSpPr/>
          <p:nvPr/>
        </p:nvSpPr>
        <p:spPr>
          <a:xfrm>
            <a:off x="598725" y="9636633"/>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95284"/>
            <a:ext cx="4615031"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Hỗ trợ 4 loại thao tác</a:t>
            </a:r>
            <a:endParaRPr sz="4400"/>
          </a:p>
        </p:txBody>
      </p:sp>
      <p:sp>
        <p:nvSpPr>
          <p:cNvPr id="22" name="Shape 312">
            <a:extLst>
              <a:ext uri="{FF2B5EF4-FFF2-40B4-BE49-F238E27FC236}">
                <a16:creationId xmlns:a16="http://schemas.microsoft.com/office/drawing/2014/main" id="{18512EF4-2FEE-4BF2-AA83-04EAB256D2F1}"/>
              </a:ext>
            </a:extLst>
          </p:cNvPr>
          <p:cNvSpPr/>
          <p:nvPr/>
        </p:nvSpPr>
        <p:spPr>
          <a:xfrm>
            <a:off x="12200361" y="9630978"/>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728297"/>
            <a:ext cx="4900924" cy="11738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400"/>
              <a:t>Phóng to ảnh tại 1 địa điểm</a:t>
            </a:r>
            <a:endParaRPr sz="4400"/>
          </a:p>
        </p:txBody>
      </p:sp>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6509" y="4682181"/>
            <a:ext cx="14356568" cy="6157683"/>
            <a:chOff x="0" y="0"/>
            <a:chExt cx="7857571" cy="3712846"/>
          </a:xfrm>
        </p:grpSpPr>
        <p:grpSp>
          <p:nvGrpSpPr>
            <p:cNvPr id="26" name="Group 25">
              <a:extLst>
                <a:ext uri="{FF2B5EF4-FFF2-40B4-BE49-F238E27FC236}">
                  <a16:creationId xmlns:a16="http://schemas.microsoft.com/office/drawing/2014/main" id="{8BFE391E-6ED5-4223-849D-A01C0A851A07}"/>
                </a:ext>
              </a:extLst>
            </p:cNvPr>
            <p:cNvGrpSpPr/>
            <p:nvPr/>
          </p:nvGrpSpPr>
          <p:grpSpPr>
            <a:xfrm>
              <a:off x="2611430" y="0"/>
              <a:ext cx="2805906" cy="1402953"/>
              <a:chOff x="2611430" y="0"/>
              <a:chExt cx="2805906" cy="1402953"/>
            </a:xfrm>
          </p:grpSpPr>
          <p:sp>
            <p:nvSpPr>
              <p:cNvPr id="37" name="Rectangle: Rounded Corners 36">
                <a:extLst>
                  <a:ext uri="{FF2B5EF4-FFF2-40B4-BE49-F238E27FC236}">
                    <a16:creationId xmlns:a16="http://schemas.microsoft.com/office/drawing/2014/main" id="{2195C89F-8874-4C26-B2A3-450FAFB70190}"/>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8" name="Rectangle: Rounded Corners 4">
                <a:extLst>
                  <a:ext uri="{FF2B5EF4-FFF2-40B4-BE49-F238E27FC236}">
                    <a16:creationId xmlns:a16="http://schemas.microsoft.com/office/drawing/2014/main" id="{8F1F0A04-BBFA-4339-88FC-493F4FE07836}"/>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9" name="Group 28">
              <a:extLst>
                <a:ext uri="{FF2B5EF4-FFF2-40B4-BE49-F238E27FC236}">
                  <a16:creationId xmlns:a16="http://schemas.microsoft.com/office/drawing/2014/main" id="{678B0438-6828-4D01-A172-B66F0781E440}"/>
                </a:ext>
              </a:extLst>
            </p:cNvPr>
            <p:cNvGrpSpPr/>
            <p:nvPr/>
          </p:nvGrpSpPr>
          <p:grpSpPr>
            <a:xfrm>
              <a:off x="0" y="2268802"/>
              <a:ext cx="2805906" cy="1402953"/>
              <a:chOff x="0" y="2268802"/>
              <a:chExt cx="2805906" cy="1402953"/>
            </a:xfrm>
          </p:grpSpPr>
          <p:sp>
            <p:nvSpPr>
              <p:cNvPr id="35" name="Rectangle: Rounded Corners 34">
                <a:extLst>
                  <a:ext uri="{FF2B5EF4-FFF2-40B4-BE49-F238E27FC236}">
                    <a16:creationId xmlns:a16="http://schemas.microsoft.com/office/drawing/2014/main" id="{67545DC7-2269-4890-A766-20606D36128B}"/>
                  </a:ext>
                </a:extLst>
              </p:cNvPr>
              <p:cNvSpPr/>
              <p:nvPr/>
            </p:nvSpPr>
            <p:spPr>
              <a:xfrm>
                <a:off x="0" y="2268802"/>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41091" y="230989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B</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Nhận dạng vật thể</a:t>
                </a:r>
                <a:endParaRPr lang="en-US" sz="4400">
                  <a:solidFill>
                    <a:schemeClr val="tx2">
                      <a:lumMod val="50000"/>
                    </a:schemeClr>
                  </a:solidFill>
                  <a:effectLst/>
                  <a:latin typeface="+mj-lt"/>
                  <a:ea typeface="MS Mincho" panose="02020609040205080304" pitchFamily="49" charset="-128"/>
                </a:endParaRPr>
              </a:p>
            </p:txBody>
          </p:sp>
        </p:grpSp>
        <p:grpSp>
          <p:nvGrpSpPr>
            <p:cNvPr id="30" name="Group 29">
              <a:extLst>
                <a:ext uri="{FF2B5EF4-FFF2-40B4-BE49-F238E27FC236}">
                  <a16:creationId xmlns:a16="http://schemas.microsoft.com/office/drawing/2014/main" id="{D6051C17-D413-400C-B795-E6CD858B3832}"/>
                </a:ext>
              </a:extLst>
            </p:cNvPr>
            <p:cNvGrpSpPr/>
            <p:nvPr/>
          </p:nvGrpSpPr>
          <p:grpSpPr>
            <a:xfrm>
              <a:off x="5051665" y="2309893"/>
              <a:ext cx="2805906" cy="1402953"/>
              <a:chOff x="5051665" y="2309893"/>
              <a:chExt cx="2805906" cy="1402953"/>
            </a:xfrm>
          </p:grpSpPr>
          <p:sp>
            <p:nvSpPr>
              <p:cNvPr id="33" name="Rectangle: Rounded Corners 32">
                <a:extLst>
                  <a:ext uri="{FF2B5EF4-FFF2-40B4-BE49-F238E27FC236}">
                    <a16:creationId xmlns:a16="http://schemas.microsoft.com/office/drawing/2014/main" id="{F446B6FB-36E1-49B2-824C-C987D1EC6321}"/>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C</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Tương tác nội dung với người dùng</a:t>
                </a:r>
                <a:endParaRPr lang="en-US" sz="4400">
                  <a:solidFill>
                    <a:schemeClr val="tx2">
                      <a:lumMod val="50000"/>
                    </a:schemeClr>
                  </a:solidFill>
                  <a:effectLst/>
                  <a:latin typeface="+mj-lt"/>
                  <a:ea typeface="MS Mincho" panose="02020609040205080304" pitchFamily="49" charset="-128"/>
                </a:endParaRPr>
              </a:p>
            </p:txBody>
          </p:sp>
        </p:grpSp>
        <p:sp>
          <p:nvSpPr>
            <p:cNvPr id="31" name="Arrow: Up-Down 30">
              <a:extLst>
                <a:ext uri="{FF2B5EF4-FFF2-40B4-BE49-F238E27FC236}">
                  <a16:creationId xmlns:a16="http://schemas.microsoft.com/office/drawing/2014/main" id="{353F8457-44BC-4370-AE24-E7D085D15385}"/>
                </a:ext>
              </a:extLst>
            </p:cNvPr>
            <p:cNvSpPr/>
            <p:nvPr/>
          </p:nvSpPr>
          <p:spPr>
            <a:xfrm rot="19187609">
              <a:off x="580459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a:blip r:embed="rId2"/>
          <a:stretch>
            <a:fillRect/>
          </a:stretch>
        </p:blipFill>
        <p:spPr>
          <a:xfrm>
            <a:off x="2271007" y="9671446"/>
            <a:ext cx="3571363" cy="3571363"/>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0768" y="2987606"/>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912" y="2812534"/>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36908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35</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603953" y="5099047"/>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583236"/>
            <a:chOff x="1456730" y="8134246"/>
            <a:chExt cx="7193962" cy="447187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2223449" cy="10370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Erect</a:t>
              </a:r>
              <a:endParaRPr kumimoji="0" lang="en-US" sz="48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374381"/>
            <a:chOff x="9685453" y="3098839"/>
            <a:chExt cx="7315200" cy="4196854"/>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2688303" y="6464696"/>
              <a:ext cx="1781608"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Flip</a:t>
              </a:r>
              <a:endParaRPr kumimoji="0" lang="en-US" sz="48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32488"/>
            <a:chOff x="9677869" y="8031236"/>
            <a:chExt cx="7315200" cy="4728611"/>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2544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rPr>
                <a:t>Shake</a:t>
              </a:r>
              <a:endParaRPr kumimoji="0" lang="en-US" sz="48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07127"/>
            <a:ext cx="18288000" cy="11092873"/>
          </a:xfrm>
          <a:prstGeom prst="rect">
            <a:avLst/>
          </a:prstGeom>
        </p:spPr>
      </p:pic>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42338" y="792331"/>
            <a:ext cx="13603404" cy="1044513"/>
            <a:chOff x="2342338" y="792331"/>
            <a:chExt cx="136034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42338" y="792331"/>
              <a:ext cx="13603404"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mc:AlternateContent xmlns:mc="http://schemas.openxmlformats.org/markup-compatibility/2006" xmlns:am3d="http://schemas.microsoft.com/office/drawing/2017/model3d">
        <mc:Choice Requires="am3d">
          <p:graphicFrame>
            <p:nvGraphicFramePr>
              <p:cNvPr id="5" name="3D Model 4" descr="sharing is caring">
                <a:extLst>
                  <a:ext uri="{FF2B5EF4-FFF2-40B4-BE49-F238E27FC236}">
                    <a16:creationId xmlns:a16="http://schemas.microsoft.com/office/drawing/2014/main" id="{0D9384B7-38B2-4269-B440-DDADD90D03CC}"/>
                  </a:ext>
                </a:extLst>
              </p:cNvPr>
              <p:cNvGraphicFramePr>
                <a:graphicFrameLocks noChangeAspect="1"/>
              </p:cNvGraphicFramePr>
              <p:nvPr>
                <p:extLst>
                  <p:ext uri="{D42A27DB-BD31-4B8C-83A1-F6EECF244321}">
                    <p14:modId xmlns:p14="http://schemas.microsoft.com/office/powerpoint/2010/main" val="671421598"/>
                  </p:ext>
                </p:extLst>
              </p:nvPr>
            </p:nvGraphicFramePr>
            <p:xfrm>
              <a:off x="12737180" y="8940791"/>
              <a:ext cx="5595009" cy="4489459"/>
            </p:xfrm>
            <a:graphic>
              <a:graphicData uri="http://schemas.microsoft.com/office/drawing/2017/model3d">
                <am3d:model3d r:embed="rId2">
                  <am3d:spPr>
                    <a:xfrm>
                      <a:off x="0" y="0"/>
                      <a:ext cx="5595009" cy="4489459"/>
                    </a:xfrm>
                    <a:prstGeom prst="rect">
                      <a:avLst/>
                    </a:prstGeom>
                  </am3d:spPr>
                  <am3d:camera>
                    <am3d:pos x="0" y="0" z="68030013"/>
                    <am3d:up dx="0" dy="36000000" dz="0"/>
                    <am3d:lookAt x="0" y="0" z="0"/>
                    <am3d:perspective fov="2700000"/>
                  </am3d:camera>
                  <am3d:trans>
                    <am3d:meterPerModelUnit n="1532672" d="1000000"/>
                    <am3d:preTrans dx="833504" dy="1836307" dz="-13809612"/>
                    <am3d:scale>
                      <am3d:sx n="1000000" d="1000000"/>
                      <am3d:sy n="1000000" d="1000000"/>
                      <am3d:sz n="1000000" d="1000000"/>
                    </am3d:scale>
                    <am3d:rot ax="-110478" ay="-121" az="26"/>
                    <am3d:postTrans dx="0" dy="0" dz="0"/>
                  </am3d:trans>
                  <am3d:attrSrcUrl r:id="rId3"/>
                  <am3d:raster rName="Office3DRenderer" rVer="16.0.8326">
                    <am3d:blip r:embed="rId4"/>
                  </am3d:raster>
                  <am3d:objViewport viewportSz="8127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sharing is caring">
                <a:extLst>
                  <a:ext uri="{FF2B5EF4-FFF2-40B4-BE49-F238E27FC236}">
                    <a16:creationId xmlns:a16="http://schemas.microsoft.com/office/drawing/2014/main" id="{0D9384B7-38B2-4269-B440-DDADD90D03CC}"/>
                  </a:ext>
                </a:extLst>
              </p:cNvPr>
              <p:cNvPicPr>
                <a:picLocks noGrp="1" noRot="1" noChangeAspect="1" noMove="1" noResize="1" noEditPoints="1" noAdjustHandles="1" noChangeArrowheads="1" noChangeShapeType="1" noCrop="1"/>
              </p:cNvPicPr>
              <p:nvPr/>
            </p:nvPicPr>
            <p:blipFill>
              <a:blip r:embed="rId5"/>
              <a:stretch>
                <a:fillRect/>
              </a:stretch>
            </p:blipFill>
            <p:spPr>
              <a:xfrm>
                <a:off x="12737180" y="8940791"/>
                <a:ext cx="5595009" cy="4489459"/>
              </a:xfrm>
              <a:prstGeom prst="rect">
                <a:avLst/>
              </a:prstGeom>
            </p:spPr>
          </p:pic>
        </mc:Fallback>
      </mc:AlternateContent>
      <p:graphicFrame>
        <p:nvGraphicFramePr>
          <p:cNvPr id="8" name="Diagram 7">
            <a:extLst>
              <a:ext uri="{FF2B5EF4-FFF2-40B4-BE49-F238E27FC236}">
                <a16:creationId xmlns:a16="http://schemas.microsoft.com/office/drawing/2014/main" id="{36C726EE-53DF-40AD-8F36-08345937C982}"/>
              </a:ext>
            </a:extLst>
          </p:cNvPr>
          <p:cNvGraphicFramePr/>
          <p:nvPr>
            <p:extLst>
              <p:ext uri="{D42A27DB-BD31-4B8C-83A1-F6EECF244321}">
                <p14:modId xmlns:p14="http://schemas.microsoft.com/office/powerpoint/2010/main" val="3746273931"/>
              </p:ext>
            </p:extLst>
          </p:nvPr>
        </p:nvGraphicFramePr>
        <p:xfrm>
          <a:off x="-152400" y="2811260"/>
          <a:ext cx="12593781"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480408" y="3491529"/>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1224054" y="5417311"/>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1247263" y="7273821"/>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471407" y="9116476"/>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childTnLst>
                                    <p:anim calcmode="lin" valueType="num">
                                      <p:cBhvr additive="sum">
                                        <p:cTn id="6"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pSp>
        <p:nvGrpSpPr>
          <p:cNvPr id="18" name="Group 17">
            <a:extLst>
              <a:ext uri="{FF2B5EF4-FFF2-40B4-BE49-F238E27FC236}">
                <a16:creationId xmlns:a16="http://schemas.microsoft.com/office/drawing/2014/main" id="{375DEF30-02F6-4B52-98C4-A17176865A92}"/>
              </a:ext>
            </a:extLst>
          </p:cNvPr>
          <p:cNvGrpSpPr/>
          <p:nvPr/>
        </p:nvGrpSpPr>
        <p:grpSpPr>
          <a:xfrm>
            <a:off x="2244241" y="6705600"/>
            <a:ext cx="5126671" cy="2326770"/>
            <a:chOff x="2611430" y="0"/>
            <a:chExt cx="2805906" cy="1402953"/>
          </a:xfrm>
        </p:grpSpPr>
        <p:sp>
          <p:nvSpPr>
            <p:cNvPr id="27" name="Rectangle: Rounded Corners 26">
              <a:extLst>
                <a:ext uri="{FF2B5EF4-FFF2-40B4-BE49-F238E27FC236}">
                  <a16:creationId xmlns:a16="http://schemas.microsoft.com/office/drawing/2014/main" id="{D94CF9A1-454C-4728-B15F-60202F7AA8DB}"/>
                </a:ext>
              </a:extLst>
            </p:cNvPr>
            <p:cNvSpPr/>
            <p:nvPr/>
          </p:nvSpPr>
          <p:spPr>
            <a:xfrm>
              <a:off x="2611430" y="0"/>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2652521" y="41091"/>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Module A</a:t>
              </a:r>
              <a:endParaRPr lang="en-US" sz="4400">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4400" kern="1200">
                  <a:solidFill>
                    <a:schemeClr val="tx2">
                      <a:lumMod val="50000"/>
                    </a:schemeClr>
                  </a:solidFill>
                  <a:effectLst/>
                  <a:latin typeface="+mj-lt"/>
                  <a:ea typeface="MS Mincho" panose="02020609040205080304" pitchFamily="49" charset="-128"/>
                </a:rPr>
                <a:t>Trung tâm xử lý và render</a:t>
              </a:r>
              <a:endParaRPr lang="en-US" sz="4400">
                <a:solidFill>
                  <a:schemeClr val="tx2">
                    <a:lumMod val="50000"/>
                  </a:schemeClr>
                </a:solidFill>
                <a:effectLst/>
                <a:latin typeface="+mj-lt"/>
                <a:ea typeface="MS Mincho" panose="02020609040205080304" pitchFamily="49" charset="-128"/>
              </a:endParaRPr>
            </a:p>
          </p:txBody>
        </p:sp>
      </p:grpSp>
      <p:grpSp>
        <p:nvGrpSpPr>
          <p:cNvPr id="20" name="Group 19">
            <a:extLst>
              <a:ext uri="{FF2B5EF4-FFF2-40B4-BE49-F238E27FC236}">
                <a16:creationId xmlns:a16="http://schemas.microsoft.com/office/drawing/2014/main" id="{0D7C0892-0EB1-45CF-BD7A-7E883ABBFEE3}"/>
              </a:ext>
            </a:extLst>
          </p:cNvPr>
          <p:cNvGrpSpPr/>
          <p:nvPr/>
        </p:nvGrpSpPr>
        <p:grpSpPr>
          <a:xfrm>
            <a:off x="12022290" y="6828131"/>
            <a:ext cx="5126671" cy="2326770"/>
            <a:chOff x="5051665" y="2309893"/>
            <a:chExt cx="2805906" cy="1402953"/>
          </a:xfrm>
        </p:grpSpPr>
        <p:sp>
          <p:nvSpPr>
            <p:cNvPr id="23" name="Rectangle: Rounded Corners 22">
              <a:extLst>
                <a:ext uri="{FF2B5EF4-FFF2-40B4-BE49-F238E27FC236}">
                  <a16:creationId xmlns:a16="http://schemas.microsoft.com/office/drawing/2014/main" id="{63820F4C-9EE8-4669-9515-F87A057055C9}"/>
                </a:ext>
              </a:extLst>
            </p:cNvPr>
            <p:cNvSpPr/>
            <p:nvPr/>
          </p:nvSpPr>
          <p:spPr>
            <a:xfrm>
              <a:off x="5051665" y="2309893"/>
              <a:ext cx="2805906" cy="1402953"/>
            </a:xfrm>
            <a:prstGeom prst="roundRect">
              <a:avLst>
                <a:gd name="adj" fmla="val 10000"/>
              </a:avLst>
            </a:prstGeom>
            <a:ln>
              <a:solidFill>
                <a:srgbClr val="212F3F"/>
              </a:solidFill>
            </a:ln>
          </p:spPr>
          <p:style>
            <a:lnRef idx="2">
              <a:schemeClr val="accent6"/>
            </a:lnRef>
            <a:fillRef idx="1">
              <a:schemeClr val="lt1"/>
            </a:fillRef>
            <a:effectRef idx="0">
              <a:schemeClr val="accent6"/>
            </a:effectRef>
            <a:fontRef idx="minor">
              <a:schemeClr val="dk1"/>
            </a:fontRef>
          </p:style>
          <p:txBody>
            <a:bodyPr/>
            <a:lstStyle/>
            <a:p>
              <a:endParaRPr lang="en-US" sz="4400">
                <a:solidFill>
                  <a:schemeClr val="tx2">
                    <a:lumMod val="50000"/>
                  </a:schemeClr>
                </a:solidFill>
                <a:latin typeface="+mj-lt"/>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5092756" y="2350984"/>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a:solidFill>
                    <a:schemeClr val="tx2">
                      <a:lumMod val="50000"/>
                    </a:schemeClr>
                  </a:solidFill>
                </a:rPr>
                <a:t>Module B</a:t>
              </a:r>
              <a:endParaRPr lang="en-US">
                <a:solidFill>
                  <a:schemeClr val="tx2">
                    <a:lumMod val="50000"/>
                  </a:schemeClr>
                </a:solidFill>
              </a:endParaRPr>
            </a:p>
            <a:p>
              <a:pPr algn="ctr"/>
              <a:r>
                <a:rPr lang="fr-FR">
                  <a:solidFill>
                    <a:schemeClr val="tx2">
                      <a:lumMod val="50000"/>
                    </a:schemeClr>
                  </a:solidFill>
                </a:rPr>
                <a:t>Thiết bị di động của ng</a:t>
              </a:r>
              <a:r>
                <a:rPr lang="vi-VN">
                  <a:solidFill>
                    <a:schemeClr val="tx2">
                      <a:lumMod val="50000"/>
                    </a:schemeClr>
                  </a:solidFill>
                </a:rPr>
                <a:t>ư</a:t>
              </a:r>
              <a:r>
                <a:rPr lang="fr-FR">
                  <a:solidFill>
                    <a:schemeClr val="tx2">
                      <a:lumMod val="50000"/>
                    </a:schemeClr>
                  </a:solidFill>
                </a:rPr>
                <a:t>ời dùng</a:t>
              </a:r>
              <a:endParaRPr lang="en-US">
                <a:solidFill>
                  <a:schemeClr val="tx2">
                    <a:lumMod val="50000"/>
                  </a:schemeClr>
                </a:solidFill>
              </a:endParaRPr>
            </a:p>
          </p:txBody>
        </p:sp>
      </p:grpSp>
      <p:sp>
        <p:nvSpPr>
          <p:cNvPr id="21" name="Arrow: Up-Down 20">
            <a:extLst>
              <a:ext uri="{FF2B5EF4-FFF2-40B4-BE49-F238E27FC236}">
                <a16:creationId xmlns:a16="http://schemas.microsoft.com/office/drawing/2014/main" id="{F019AC46-C988-4BCB-A0FD-51E7B1EF8CD4}"/>
              </a:ext>
            </a:extLst>
          </p:cNvPr>
          <p:cNvSpPr/>
          <p:nvPr/>
        </p:nvSpPr>
        <p:spPr>
          <a:xfrm rot="16200000">
            <a:off x="9362461" y="6657498"/>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186" y="4923489"/>
            <a:ext cx="1728649" cy="1728649"/>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330" y="4748417"/>
            <a:ext cx="1820276" cy="18202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5822" y="4352532"/>
            <a:ext cx="2299606" cy="229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745499" cy="828086"/>
            <a:chOff x="0" y="0"/>
            <a:chExt cx="6745498"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603584"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Lý do thực hiện đề tài</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800818" cy="828086"/>
            <a:chOff x="1021151" y="9437850"/>
            <a:chExt cx="5800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658904"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Mục tiêu luận văn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40</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238566" cy="828086"/>
            <a:chOff x="0" y="0"/>
            <a:chExt cx="6238566"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54188"/>
              <a:ext cx="509665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Kết quả đ</a:t>
              </a:r>
              <a:r>
                <a:rPr lang="vi-VN" sz="4800">
                  <a:solidFill>
                    <a:schemeClr val="tx1">
                      <a:lumMod val="75000"/>
                    </a:schemeClr>
                  </a:solidFill>
                </a:rPr>
                <a:t>ư</a:t>
              </a:r>
              <a:r>
                <a:rPr lang="en-US" sz="4800">
                  <a:solidFill>
                    <a:schemeClr val="tx1">
                      <a:lumMod val="75000"/>
                    </a:schemeClr>
                  </a:solidFill>
                </a:rPr>
                <a:t>ợc đ</a:t>
              </a:r>
              <a:r>
                <a:rPr lang="vi-VN" sz="4800">
                  <a:solidFill>
                    <a:schemeClr val="tx1">
                      <a:lumMod val="75000"/>
                    </a:schemeClr>
                  </a:solidFill>
                </a:rPr>
                <a:t>ư</a:t>
              </a:r>
              <a:r>
                <a:rPr lang="en-US" sz="4800">
                  <a:solidFill>
                    <a:schemeClr val="tx1">
                      <a:lumMod val="75000"/>
                    </a:schemeClr>
                  </a:solidFill>
                </a:rPr>
                <a:t>ợc</a:t>
              </a:r>
              <a:endParaRPr sz="48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5691942" cy="828086"/>
            <a:chOff x="1021151" y="9437850"/>
            <a:chExt cx="5691942"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solidFill>
                    <a:schemeClr val="tx2">
                      <a:lumMod val="75000"/>
                    </a:schemeClr>
                  </a:solidFill>
                </a:rPr>
                <a:t>2</a:t>
              </a:r>
              <a:endParaRPr sz="44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92038"/>
              <a:ext cx="4550028"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H</a:t>
              </a:r>
              <a:r>
                <a:rPr lang="vi-VN" sz="4800">
                  <a:solidFill>
                    <a:schemeClr val="tx1">
                      <a:lumMod val="75000"/>
                    </a:schemeClr>
                  </a:solidFill>
                </a:rPr>
                <a:t>ư</a:t>
              </a:r>
              <a:r>
                <a:rPr lang="en-US" sz="4800">
                  <a:solidFill>
                    <a:schemeClr val="tx1">
                      <a:lumMod val="75000"/>
                    </a:schemeClr>
                  </a:solidFill>
                </a:rPr>
                <a:t>ớng phát triển</a:t>
              </a:r>
              <a:endParaRPr sz="48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V</a:t>
            </a:r>
            <a:endParaRPr sz="28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9383727" y="4173490"/>
            <a:ext cx="1005578" cy="1160664"/>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210033" y="7006877"/>
            <a:ext cx="4844460" cy="3438005"/>
            <a:chOff x="210033" y="7006877"/>
            <a:chExt cx="4844460" cy="3438005"/>
          </a:xfrm>
        </p:grpSpPr>
        <p:sp>
          <p:nvSpPr>
            <p:cNvPr id="271" name="Rounded Rectangle 234">
              <a:extLst>
                <a:ext uri="{FF2B5EF4-FFF2-40B4-BE49-F238E27FC236}">
                  <a16:creationId xmlns:a16="http://schemas.microsoft.com/office/drawing/2014/main" id="{C1D64DCB-95CB-4D89-AC4C-8B7E958AD04A}"/>
                </a:ext>
              </a:extLst>
            </p:cNvPr>
            <p:cNvSpPr/>
            <p:nvPr/>
          </p:nvSpPr>
          <p:spPr>
            <a:xfrm>
              <a:off x="210033" y="7006877"/>
              <a:ext cx="1005578" cy="1160664"/>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1431242" y="7043951"/>
              <a:ext cx="3623251" cy="3400931"/>
            </a:xfrm>
            <a:prstGeom prst="rect">
              <a:avLst/>
            </a:prstGeom>
            <a:noFill/>
          </p:spPr>
          <p:txBody>
            <a:bodyPr wrap="square" rtlCol="0">
              <a:spAutoFit/>
            </a:bodyPr>
            <a:lstStyle/>
            <a:p>
              <a:r>
                <a:rPr lang="en-US">
                  <a:solidFill>
                    <a:schemeClr val="tx2"/>
                  </a:solidFill>
                </a:rPr>
                <a:t>Nắm đ</a:t>
              </a:r>
              <a:r>
                <a:rPr lang="vi-VN">
                  <a:solidFill>
                    <a:schemeClr val="tx2"/>
                  </a:solidFill>
                </a:rPr>
                <a:t>ư</a:t>
              </a:r>
              <a:r>
                <a:rPr lang="en-US">
                  <a:solidFill>
                    <a:schemeClr val="tx2"/>
                  </a:solidFill>
                </a:rPr>
                <a:t>ợc khái niệm Tangible và các kĩ thuật t</a:t>
              </a:r>
              <a:r>
                <a:rPr lang="vi-VN">
                  <a:solidFill>
                    <a:schemeClr val="tx2"/>
                  </a:solidFill>
                </a:rPr>
                <a:t>ư</a:t>
              </a:r>
              <a:r>
                <a:rPr lang="en-US">
                  <a:solidFill>
                    <a:schemeClr val="tx2"/>
                  </a:solidFill>
                </a:rPr>
                <a:t>ơng tác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56294" y="5562454"/>
            <a:ext cx="4717950" cy="2077492"/>
            <a:chOff x="5256294" y="5562454"/>
            <a:chExt cx="4717950" cy="207749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5256294" y="5636780"/>
              <a:ext cx="1005578" cy="1160664"/>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6350993" y="5562454"/>
              <a:ext cx="3623251" cy="2077492"/>
            </a:xfrm>
            <a:prstGeom prst="rect">
              <a:avLst/>
            </a:prstGeom>
            <a:noFill/>
          </p:spPr>
          <p:txBody>
            <a:bodyPr wrap="square" rtlCol="0">
              <a:spAutoFit/>
            </a:bodyPr>
            <a:lstStyle/>
            <a:p>
              <a:r>
                <a:rPr lang="en-US">
                  <a:solidFill>
                    <a:schemeClr val="tx2"/>
                  </a:solidFill>
                </a:rPr>
                <a:t>Đề xuất các t</a:t>
              </a:r>
              <a:r>
                <a:rPr lang="vi-VN">
                  <a:solidFill>
                    <a:schemeClr val="tx2"/>
                  </a:solidFill>
                </a:rPr>
                <a:t>ư</a:t>
              </a:r>
              <a:r>
                <a:rPr lang="en-US">
                  <a:solidFill>
                    <a:schemeClr val="tx2"/>
                  </a:solidFill>
                </a:rPr>
                <a:t>ơng tác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10578234" y="4079955"/>
            <a:ext cx="3623251" cy="2739211"/>
          </a:xfrm>
          <a:prstGeom prst="rect">
            <a:avLst/>
          </a:prstGeom>
          <a:noFill/>
        </p:spPr>
        <p:txBody>
          <a:bodyPr wrap="square" rtlCol="0">
            <a:spAutoFit/>
          </a:bodyPr>
          <a:lstStyle/>
          <a:p>
            <a:r>
              <a:rPr lang="en-US">
                <a:solidFill>
                  <a:schemeClr val="tx2"/>
                </a:solidFill>
              </a:rPr>
              <a:t>Thực nghiệm và nhận xét các t</a:t>
            </a:r>
            <a:r>
              <a:rPr lang="vi-VN">
                <a:solidFill>
                  <a:schemeClr val="tx2"/>
                </a:solidFill>
              </a:rPr>
              <a:t>ư</a:t>
            </a:r>
            <a:r>
              <a:rPr lang="en-US">
                <a:solidFill>
                  <a:schemeClr val="tx2"/>
                </a:solidFill>
              </a:rPr>
              <a:t>ơng tác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672641" y="2287188"/>
            <a:ext cx="4743618" cy="2739211"/>
            <a:chOff x="13672641" y="2287188"/>
            <a:chExt cx="4743618" cy="2739211"/>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3672641" y="2425084"/>
              <a:ext cx="1005578" cy="1160664"/>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4793008" y="2287188"/>
              <a:ext cx="3623251" cy="2739211"/>
            </a:xfrm>
            <a:prstGeom prst="rect">
              <a:avLst/>
            </a:prstGeom>
            <a:noFill/>
          </p:spPr>
          <p:txBody>
            <a:bodyPr wrap="square" rtlCol="0">
              <a:spAutoFit/>
            </a:bodyPr>
            <a:lstStyle/>
            <a:p>
              <a:r>
                <a:rPr lang="en-US">
                  <a:solidFill>
                    <a:schemeClr val="tx2"/>
                  </a:solidFill>
                </a:rPr>
                <a:t>Xây dựng 2 hệ thống t</a:t>
              </a:r>
              <a:r>
                <a:rPr lang="vi-VN">
                  <a:solidFill>
                    <a:schemeClr val="tx2"/>
                  </a:solidFill>
                </a:rPr>
                <a:t>ư</a:t>
              </a:r>
              <a:r>
                <a:rPr lang="en-US">
                  <a:solidFill>
                    <a:schemeClr val="tx2"/>
                  </a:solidFill>
                </a:rPr>
                <a:t>ơng tác hỗ trợ Tangible</a:t>
              </a:r>
            </a:p>
          </p:txBody>
        </p:sp>
      </p:grpSp>
    </p:spTree>
    <p:extLst>
      <p:ext uri="{BB962C8B-B14F-4D97-AF65-F5344CB8AC3E}">
        <p14:creationId xmlns:p14="http://schemas.microsoft.com/office/powerpoint/2010/main" val="1450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1245471" y="3911365"/>
            <a:ext cx="6512772" cy="4889489"/>
            <a:chOff x="-407135" y="3282751"/>
            <a:chExt cx="6512772" cy="4889489"/>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622732" y="3282751"/>
              <a:ext cx="5482905" cy="1312657"/>
            </a:xfrm>
            <a:prstGeom prst="rect">
              <a:avLst/>
            </a:prstGeom>
            <a:noFill/>
          </p:spPr>
          <p:txBody>
            <a:bodyPr wrap="square" rtlCol="0" anchor="ctr">
              <a:noAutofit/>
            </a:bodyPr>
            <a:lstStyle/>
            <a:p>
              <a:pPr algn="ctr"/>
              <a:r>
                <a:rPr lang="en-US" sz="4000" b="1">
                  <a:solidFill>
                    <a:schemeClr val="tx2"/>
                  </a:solidFill>
                  <a:latin typeface="+mj-lt"/>
                  <a:cs typeface="Arial" panose="020B0604020202020204" pitchFamily="34" charset="0"/>
                </a:rPr>
                <a:t>Áp dụng thuật toán máy học để nhận dạng các vật phức tạp h</a:t>
              </a:r>
              <a:r>
                <a:rPr lang="vi-VN" sz="4000" b="1">
                  <a:solidFill>
                    <a:schemeClr val="tx2"/>
                  </a:solidFill>
                  <a:latin typeface="+mj-lt"/>
                  <a:cs typeface="Arial" panose="020B0604020202020204" pitchFamily="34" charset="0"/>
                </a:rPr>
                <a:t>ơ</a:t>
              </a:r>
              <a:r>
                <a:rPr lang="en-US" sz="4000" b="1">
                  <a:solidFill>
                    <a:schemeClr val="tx2"/>
                  </a:solidFill>
                  <a:latin typeface="+mj-lt"/>
                  <a:cs typeface="Arial" panose="020B0604020202020204" pitchFamily="34" charset="0"/>
                </a:rPr>
                <a:t>n</a:t>
              </a:r>
              <a:endParaRPr lang="en-US" sz="40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3732630"/>
            <a:ext cx="6523630" cy="5085697"/>
            <a:chOff x="11819284" y="3171355"/>
            <a:chExt cx="6523630" cy="5085697"/>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860009" y="3171355"/>
              <a:ext cx="5482905" cy="1312657"/>
            </a:xfrm>
            <a:prstGeom prst="rect">
              <a:avLst/>
            </a:prstGeom>
            <a:noFill/>
          </p:spPr>
          <p:txBody>
            <a:bodyPr wrap="square" rtlCol="0" anchor="ctr">
              <a:noAutofit/>
            </a:bodyPr>
            <a:lstStyle/>
            <a:p>
              <a:pPr algn="ctr"/>
              <a:r>
                <a:rPr lang="en-US" sz="4000" b="1">
                  <a:solidFill>
                    <a:srgbClr val="D64242"/>
                  </a:solidFill>
                  <a:latin typeface="+mj-lt"/>
                  <a:cs typeface="Arial" panose="020B0604020202020204" pitchFamily="34" charset="0"/>
                </a:rPr>
                <a:t>Tiến hành thực hiện case study để đánh giá độ hiệu quả các cách t</a:t>
              </a:r>
              <a:r>
                <a:rPr lang="vi-VN" sz="4000" b="1">
                  <a:solidFill>
                    <a:srgbClr val="D64242"/>
                  </a:solidFill>
                  <a:latin typeface="+mj-lt"/>
                  <a:cs typeface="Arial" panose="020B0604020202020204" pitchFamily="34" charset="0"/>
                </a:rPr>
                <a:t>ư</a:t>
              </a:r>
              <a:r>
                <a:rPr lang="en-US" sz="4000" b="1">
                  <a:solidFill>
                    <a:srgbClr val="D64242"/>
                  </a:solidFill>
                  <a:latin typeface="+mj-lt"/>
                  <a:cs typeface="Arial" panose="020B0604020202020204" pitchFamily="34" charset="0"/>
                </a:rPr>
                <a:t>ơng tác</a:t>
              </a:r>
              <a:endParaRPr lang="en-US" sz="40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894230" y="6806208"/>
            <a:ext cx="6238396" cy="4770228"/>
            <a:chOff x="6293502" y="6077878"/>
            <a:chExt cx="6238396" cy="4770228"/>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293502" y="6077878"/>
              <a:ext cx="6238396" cy="4770228"/>
              <a:chOff x="6293502" y="6077878"/>
              <a:chExt cx="6238396" cy="4770228"/>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7619463" y="9535449"/>
                <a:ext cx="4912435" cy="1312657"/>
              </a:xfrm>
              <a:prstGeom prst="rect">
                <a:avLst/>
              </a:prstGeom>
              <a:noFill/>
            </p:spPr>
            <p:txBody>
              <a:bodyPr wrap="square" rtlCol="0" anchor="ctr">
                <a:noAutofit/>
              </a:bodyPr>
              <a:lstStyle/>
              <a:p>
                <a:pPr algn="ctr"/>
                <a:r>
                  <a:rPr lang="en-US" sz="4000" b="1">
                    <a:solidFill>
                      <a:srgbClr val="3BA0BB"/>
                    </a:solidFill>
                    <a:latin typeface="+mj-lt"/>
                    <a:cs typeface="Arial" panose="020B0604020202020204" pitchFamily="34" charset="0"/>
                  </a:rPr>
                  <a:t>Thực nghiệm và đánh giá thêm các kiểu t</a:t>
                </a:r>
                <a:r>
                  <a:rPr lang="vi-VN" sz="4000" b="1">
                    <a:solidFill>
                      <a:srgbClr val="3BA0BB"/>
                    </a:solidFill>
                    <a:latin typeface="+mj-lt"/>
                    <a:cs typeface="Arial" panose="020B0604020202020204" pitchFamily="34" charset="0"/>
                  </a:rPr>
                  <a:t>ư</a:t>
                </a:r>
                <a:r>
                  <a:rPr lang="en-US" sz="4000" b="1">
                    <a:solidFill>
                      <a:srgbClr val="3BA0BB"/>
                    </a:solidFill>
                    <a:latin typeface="+mj-lt"/>
                    <a:cs typeface="Arial" panose="020B0604020202020204" pitchFamily="34" charset="0"/>
                  </a:rPr>
                  <a:t>ơng tác khác</a:t>
                </a:r>
                <a:endParaRPr lang="en-US" sz="40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70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06307" y="733337"/>
            <a:ext cx="8475398" cy="1103507"/>
            <a:chOff x="4906307" y="733337"/>
            <a:chExt cx="847539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906307" y="733337"/>
              <a:ext cx="847539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393613" y="592890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Giá thành rẻ</a:t>
            </a:r>
            <a:endParaRPr lang="en-IN" sz="44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7682126" y="5539466"/>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393610" y="3232366"/>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Ph</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ơng pháp dạy học mới, hấp dẫn</a:t>
            </a:r>
            <a:endParaRPr lang="en-IN" sz="44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393613" y="8503192"/>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Áp dụng thành công </a:t>
            </a:r>
            <a:r>
              <a:rPr lang="en-US" sz="4400" b="1">
                <a:solidFill>
                  <a:schemeClr val="tx2">
                    <a:lumMod val="75000"/>
                  </a:schemeClr>
                </a:solidFill>
                <a:latin typeface="+mj-lt"/>
                <a:cs typeface="Arial" pitchFamily="34" charset="0"/>
              </a:rPr>
              <a:t>ở các n</a:t>
            </a:r>
            <a:r>
              <a:rPr lang="vi-VN" sz="4400" b="1">
                <a:solidFill>
                  <a:schemeClr val="tx2">
                    <a:lumMod val="75000"/>
                  </a:schemeClr>
                </a:solidFill>
                <a:latin typeface="+mj-lt"/>
                <a:cs typeface="Arial" pitchFamily="34" charset="0"/>
              </a:rPr>
              <a:t>ư</a:t>
            </a:r>
            <a:r>
              <a:rPr lang="en-US" sz="4400" b="1">
                <a:solidFill>
                  <a:schemeClr val="tx2">
                    <a:lumMod val="75000"/>
                  </a:schemeClr>
                </a:solidFill>
                <a:latin typeface="+mj-lt"/>
                <a:cs typeface="Arial" pitchFamily="34" charset="0"/>
              </a:rPr>
              <a:t>ớc khác</a:t>
            </a:r>
            <a:endParaRPr lang="en-IN" sz="4400" b="1" dirty="0">
              <a:solidFill>
                <a:schemeClr val="tx2">
                  <a:lumMod val="75000"/>
                </a:schemeClr>
              </a:solidFill>
              <a:latin typeface="+mj-lt"/>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7682126" y="10606456"/>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393611" y="11073870"/>
            <a:ext cx="9050734" cy="769441"/>
          </a:xfrm>
          <a:prstGeom prst="rect">
            <a:avLst/>
          </a:prstGeom>
          <a:noFill/>
        </p:spPr>
        <p:txBody>
          <a:bodyPr wrap="square" rtlCol="0">
            <a:spAutoFit/>
          </a:bodyPr>
          <a:lstStyle/>
          <a:p>
            <a:r>
              <a:rPr lang="en-IN" sz="4400" b="1">
                <a:solidFill>
                  <a:schemeClr val="tx2">
                    <a:lumMod val="75000"/>
                  </a:schemeClr>
                </a:solidFill>
                <a:latin typeface="+mj-lt"/>
                <a:cs typeface="Arial" pitchFamily="34" charset="0"/>
              </a:rPr>
              <a:t>Nhiều tiềm năng </a:t>
            </a:r>
            <a:r>
              <a:rPr lang="en-US" sz="4400" b="1">
                <a:solidFill>
                  <a:schemeClr val="tx2">
                    <a:lumMod val="75000"/>
                  </a:schemeClr>
                </a:solidFill>
                <a:latin typeface="+mj-lt"/>
                <a:cs typeface="Arial" pitchFamily="34" charset="0"/>
              </a:rPr>
              <a:t>ứng dụng</a:t>
            </a:r>
            <a:endParaRPr lang="en-IN" sz="44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7682126" y="3005973"/>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5626" y="5756345"/>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7682126" y="8072960"/>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473" y="8256757"/>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7490" y="10867356"/>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031885" y="3476141"/>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grpSp>
        <p:nvGrpSpPr>
          <p:cNvPr id="77" name="Group 76">
            <a:extLst>
              <a:ext uri="{FF2B5EF4-FFF2-40B4-BE49-F238E27FC236}">
                <a16:creationId xmlns:a16="http://schemas.microsoft.com/office/drawing/2014/main" id="{F36D4707-6792-44F7-BD45-40021C6C6950}"/>
              </a:ext>
            </a:extLst>
          </p:cNvPr>
          <p:cNvGrpSpPr/>
          <p:nvPr/>
        </p:nvGrpSpPr>
        <p:grpSpPr>
          <a:xfrm>
            <a:off x="3700475" y="5593751"/>
            <a:ext cx="8034530" cy="7999949"/>
            <a:chOff x="1065212" y="670297"/>
            <a:chExt cx="7215487" cy="6208382"/>
          </a:xfrm>
        </p:grpSpPr>
        <p:sp>
          <p:nvSpPr>
            <p:cNvPr id="78" name="Freeform 23">
              <a:extLst>
                <a:ext uri="{FF2B5EF4-FFF2-40B4-BE49-F238E27FC236}">
                  <a16:creationId xmlns:a16="http://schemas.microsoft.com/office/drawing/2014/main" id="{E60B4F18-9865-44EF-91C6-28D7BF98B7CD}"/>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9" name="Freeform 6">
              <a:extLst>
                <a:ext uri="{FF2B5EF4-FFF2-40B4-BE49-F238E27FC236}">
                  <a16:creationId xmlns:a16="http://schemas.microsoft.com/office/drawing/2014/main" id="{22B23A98-EBC9-4C74-BDDF-BE57F52BB926}"/>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Right Arrow 5">
            <a:extLst>
              <a:ext uri="{FF2B5EF4-FFF2-40B4-BE49-F238E27FC236}">
                <a16:creationId xmlns:a16="http://schemas.microsoft.com/office/drawing/2014/main" id="{0808FB99-0ABB-4083-B3A5-277491C339D4}"/>
              </a:ext>
            </a:extLst>
          </p:cNvPr>
          <p:cNvSpPr/>
          <p:nvPr/>
        </p:nvSpPr>
        <p:spPr>
          <a:xfrm rot="17596173">
            <a:off x="8504502" y="10018559"/>
            <a:ext cx="847090" cy="33153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2" name="Right Arrow 5">
            <a:extLst>
              <a:ext uri="{FF2B5EF4-FFF2-40B4-BE49-F238E27FC236}">
                <a16:creationId xmlns:a16="http://schemas.microsoft.com/office/drawing/2014/main" id="{93C9B06A-9C70-4EF2-8226-D0A820FAFE35}"/>
              </a:ext>
            </a:extLst>
          </p:cNvPr>
          <p:cNvSpPr/>
          <p:nvPr/>
        </p:nvSpPr>
        <p:spPr>
          <a:xfrm rot="17596173">
            <a:off x="9709793" y="8296166"/>
            <a:ext cx="533419" cy="208772"/>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83" name="Group 82">
            <a:extLst>
              <a:ext uri="{FF2B5EF4-FFF2-40B4-BE49-F238E27FC236}">
                <a16:creationId xmlns:a16="http://schemas.microsoft.com/office/drawing/2014/main" id="{EFD45D6C-139D-4A4B-9393-2FF0D949673C}"/>
              </a:ext>
            </a:extLst>
          </p:cNvPr>
          <p:cNvGrpSpPr/>
          <p:nvPr/>
        </p:nvGrpSpPr>
        <p:grpSpPr>
          <a:xfrm>
            <a:off x="5475482" y="10559996"/>
            <a:ext cx="3965475" cy="2359177"/>
            <a:chOff x="2921036" y="4230375"/>
            <a:chExt cx="3305058" cy="1966276"/>
          </a:xfrm>
        </p:grpSpPr>
        <p:sp>
          <p:nvSpPr>
            <p:cNvPr id="84" name="Freeform 7">
              <a:extLst>
                <a:ext uri="{FF2B5EF4-FFF2-40B4-BE49-F238E27FC236}">
                  <a16:creationId xmlns:a16="http://schemas.microsoft.com/office/drawing/2014/main" id="{8B2F183E-1F66-4621-A745-9D20B764F81C}"/>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5" name="Freeform 8">
              <a:extLst>
                <a:ext uri="{FF2B5EF4-FFF2-40B4-BE49-F238E27FC236}">
                  <a16:creationId xmlns:a16="http://schemas.microsoft.com/office/drawing/2014/main" id="{27614037-3146-4520-8BA7-107B9F7C3A4F}"/>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8506FB35-A072-4CEF-935A-DDF316819832}"/>
                </a:ext>
              </a:extLst>
            </p:cNvPr>
            <p:cNvGrpSpPr/>
            <p:nvPr/>
          </p:nvGrpSpPr>
          <p:grpSpPr>
            <a:xfrm>
              <a:off x="3092017" y="4230375"/>
              <a:ext cx="3019519" cy="1793586"/>
              <a:chOff x="1785938" y="4437063"/>
              <a:chExt cx="2803525" cy="1665287"/>
            </a:xfrm>
            <a:solidFill>
              <a:sysClr val="windowText" lastClr="000000">
                <a:lumMod val="75000"/>
                <a:lumOff val="25000"/>
              </a:sysClr>
            </a:solidFill>
            <a:effectLst>
              <a:outerShdw dir="13500000" sy="23000" kx="1200000" algn="br" rotWithShape="0">
                <a:prstClr val="black">
                  <a:alpha val="12000"/>
                </a:prstClr>
              </a:outerShdw>
            </a:effectLst>
          </p:grpSpPr>
          <p:sp>
            <p:nvSpPr>
              <p:cNvPr id="88" name="Freeform 9">
                <a:extLst>
                  <a:ext uri="{FF2B5EF4-FFF2-40B4-BE49-F238E27FC236}">
                    <a16:creationId xmlns:a16="http://schemas.microsoft.com/office/drawing/2014/main" id="{CC1007B7-4E14-4825-8382-A31101C18CD5}"/>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89" name="Rectangle 88">
                <a:extLst>
                  <a:ext uri="{FF2B5EF4-FFF2-40B4-BE49-F238E27FC236}">
                    <a16:creationId xmlns:a16="http://schemas.microsoft.com/office/drawing/2014/main" id="{91BF2A6A-D101-44B9-A7B1-BC6AA846DB45}"/>
                  </a:ext>
                </a:extLst>
              </p:cNvPr>
              <p:cNvSpPr>
                <a:spLocks noChangeArrowheads="1"/>
              </p:cNvSpPr>
              <p:nvPr/>
            </p:nvSpPr>
            <p:spPr bwMode="auto">
              <a:xfrm>
                <a:off x="1849438" y="4498975"/>
                <a:ext cx="2695575" cy="7223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87" name="TextBox 86">
              <a:extLst>
                <a:ext uri="{FF2B5EF4-FFF2-40B4-BE49-F238E27FC236}">
                  <a16:creationId xmlns:a16="http://schemas.microsoft.com/office/drawing/2014/main" id="{840DC1A7-0C57-4475-AF78-D3D496226783}"/>
                </a:ext>
              </a:extLst>
            </p:cNvPr>
            <p:cNvSpPr txBox="1"/>
            <p:nvPr/>
          </p:nvSpPr>
          <p:spPr>
            <a:xfrm>
              <a:off x="3528147" y="4305460"/>
              <a:ext cx="2270193" cy="769557"/>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IN" sz="5400" b="1" kern="0">
                  <a:solidFill>
                    <a:prstClr val="white"/>
                  </a:solidFill>
                  <a:latin typeface="Arial" panose="020B0604020202020204" pitchFamily="34" charset="0"/>
                  <a:cs typeface="Arial" panose="020B0604020202020204" pitchFamily="34" charset="0"/>
                </a:rPr>
                <a:t>PHẦN 1</a:t>
              </a:r>
              <a:endParaRPr kumimoji="0" lang="en-IN" sz="5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3B9A4161-FC64-4D3F-A1A8-15B11CD3EABB}"/>
              </a:ext>
            </a:extLst>
          </p:cNvPr>
          <p:cNvGrpSpPr/>
          <p:nvPr/>
        </p:nvGrpSpPr>
        <p:grpSpPr>
          <a:xfrm>
            <a:off x="8738636" y="7414988"/>
            <a:ext cx="2027688" cy="1641903"/>
            <a:chOff x="5020643" y="2892304"/>
            <a:chExt cx="1983548" cy="1180724"/>
          </a:xfrm>
        </p:grpSpPr>
        <p:sp>
          <p:nvSpPr>
            <p:cNvPr id="91" name="Freeform 11">
              <a:extLst>
                <a:ext uri="{FF2B5EF4-FFF2-40B4-BE49-F238E27FC236}">
                  <a16:creationId xmlns:a16="http://schemas.microsoft.com/office/drawing/2014/main" id="{D52499E6-076A-4D84-B00D-B2B9A080AE0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2" name="Freeform 12">
              <a:extLst>
                <a:ext uri="{FF2B5EF4-FFF2-40B4-BE49-F238E27FC236}">
                  <a16:creationId xmlns:a16="http://schemas.microsoft.com/office/drawing/2014/main" id="{0651B769-069D-4DFC-B860-A870C959CCB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ysClr val="windowText" lastClr="000000">
                <a:lumMod val="95000"/>
                <a:lumOff val="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93" name="Group 92">
              <a:extLst>
                <a:ext uri="{FF2B5EF4-FFF2-40B4-BE49-F238E27FC236}">
                  <a16:creationId xmlns:a16="http://schemas.microsoft.com/office/drawing/2014/main" id="{E1D27310-79E7-4FD7-9629-309D6ECAF916}"/>
                </a:ext>
              </a:extLst>
            </p:cNvPr>
            <p:cNvGrpSpPr/>
            <p:nvPr/>
          </p:nvGrpSpPr>
          <p:grpSpPr>
            <a:xfrm>
              <a:off x="5125131" y="2892304"/>
              <a:ext cx="1809400" cy="1074494"/>
              <a:chOff x="3711576" y="3146425"/>
              <a:chExt cx="1649413" cy="979487"/>
            </a:xfrm>
            <a:solidFill>
              <a:sysClr val="windowText" lastClr="000000">
                <a:lumMod val="75000"/>
                <a:lumOff val="25000"/>
              </a:sysClr>
            </a:solidFill>
            <a:effectLst>
              <a:outerShdw dir="13500000" sy="23000" kx="1200000" algn="br" rotWithShape="0">
                <a:prstClr val="black">
                  <a:alpha val="12000"/>
                </a:prstClr>
              </a:outerShdw>
            </a:effectLst>
          </p:grpSpPr>
          <p:sp>
            <p:nvSpPr>
              <p:cNvPr id="95" name="Freeform 13">
                <a:extLst>
                  <a:ext uri="{FF2B5EF4-FFF2-40B4-BE49-F238E27FC236}">
                    <a16:creationId xmlns:a16="http://schemas.microsoft.com/office/drawing/2014/main" id="{6D23B5F0-7C78-4FAD-849A-63A7FC2FCB46}"/>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96" name="Rectangle 95">
                <a:extLst>
                  <a:ext uri="{FF2B5EF4-FFF2-40B4-BE49-F238E27FC236}">
                    <a16:creationId xmlns:a16="http://schemas.microsoft.com/office/drawing/2014/main" id="{199BFF64-358F-4531-9A9E-8A724EF23449}"/>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4" name="TextBox 93">
              <a:extLst>
                <a:ext uri="{FF2B5EF4-FFF2-40B4-BE49-F238E27FC236}">
                  <a16:creationId xmlns:a16="http://schemas.microsoft.com/office/drawing/2014/main" id="{A84B568D-12E2-4964-BE02-33CD55CD1B8F}"/>
                </a:ext>
              </a:extLst>
            </p:cNvPr>
            <p:cNvSpPr txBox="1"/>
            <p:nvPr/>
          </p:nvSpPr>
          <p:spPr>
            <a:xfrm>
              <a:off x="5195180" y="2938201"/>
              <a:ext cx="1653099" cy="420523"/>
            </a:xfrm>
            <a:prstGeom prst="rect">
              <a:avLst/>
            </a:prstGeom>
            <a:noFill/>
          </p:spPr>
          <p:txBody>
            <a:bodyPr wrap="non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IN" sz="3200" b="1" kern="0">
                  <a:solidFill>
                    <a:prstClr val="white"/>
                  </a:solidFill>
                  <a:latin typeface="Arial" panose="020B0604020202020204" pitchFamily="34" charset="0"/>
                  <a:cs typeface="Arial" panose="020B0604020202020204" pitchFamily="34" charset="0"/>
                </a:rPr>
                <a:t>PHẦN 2</a:t>
              </a:r>
              <a:endParaRPr kumimoji="0" lang="en-IN" sz="3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35928E96-8A24-4E64-BFAA-6C93DEA02E81}"/>
              </a:ext>
            </a:extLst>
          </p:cNvPr>
          <p:cNvGrpSpPr/>
          <p:nvPr/>
        </p:nvGrpSpPr>
        <p:grpSpPr>
          <a:xfrm>
            <a:off x="10556939" y="6524759"/>
            <a:ext cx="758761" cy="433978"/>
            <a:chOff x="5020643" y="2892304"/>
            <a:chExt cx="1983548" cy="1180724"/>
          </a:xfrm>
          <a:solidFill>
            <a:sysClr val="window" lastClr="FFFFFF">
              <a:lumMod val="65000"/>
            </a:sysClr>
          </a:solidFill>
        </p:grpSpPr>
        <p:sp>
          <p:nvSpPr>
            <p:cNvPr id="105" name="Freeform 49">
              <a:extLst>
                <a:ext uri="{FF2B5EF4-FFF2-40B4-BE49-F238E27FC236}">
                  <a16:creationId xmlns:a16="http://schemas.microsoft.com/office/drawing/2014/main" id="{0B2D0DDD-E16C-461D-A8AF-12FF2A95CD0E}"/>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6" name="Freeform 50">
              <a:extLst>
                <a:ext uri="{FF2B5EF4-FFF2-40B4-BE49-F238E27FC236}">
                  <a16:creationId xmlns:a16="http://schemas.microsoft.com/office/drawing/2014/main" id="{EE5875DE-E3C2-46F8-9AFF-53395F2019F3}"/>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07" name="Group 106">
              <a:extLst>
                <a:ext uri="{FF2B5EF4-FFF2-40B4-BE49-F238E27FC236}">
                  <a16:creationId xmlns:a16="http://schemas.microsoft.com/office/drawing/2014/main" id="{3AFBA3FC-E462-42D1-9F1D-FF9A9B0BD40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08" name="Freeform 52">
                <a:extLst>
                  <a:ext uri="{FF2B5EF4-FFF2-40B4-BE49-F238E27FC236}">
                    <a16:creationId xmlns:a16="http://schemas.microsoft.com/office/drawing/2014/main" id="{5264E212-F3FA-4A1A-BF7F-65229471F61E}"/>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09" name="Rectangle 108">
                <a:extLst>
                  <a:ext uri="{FF2B5EF4-FFF2-40B4-BE49-F238E27FC236}">
                    <a16:creationId xmlns:a16="http://schemas.microsoft.com/office/drawing/2014/main" id="{EA8413A1-CBB3-4D05-9EAA-32601EC9A9C3}"/>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0" name="Group 109">
            <a:extLst>
              <a:ext uri="{FF2B5EF4-FFF2-40B4-BE49-F238E27FC236}">
                <a16:creationId xmlns:a16="http://schemas.microsoft.com/office/drawing/2014/main" id="{EEAD3363-23AA-4B9D-A6DC-A3CC9F1E9094}"/>
              </a:ext>
            </a:extLst>
          </p:cNvPr>
          <p:cNvGrpSpPr/>
          <p:nvPr/>
        </p:nvGrpSpPr>
        <p:grpSpPr>
          <a:xfrm>
            <a:off x="11307508" y="5906649"/>
            <a:ext cx="281083" cy="202454"/>
            <a:chOff x="5020643" y="2892304"/>
            <a:chExt cx="1983548" cy="1180724"/>
          </a:xfrm>
          <a:solidFill>
            <a:sysClr val="window" lastClr="FFFFFF">
              <a:lumMod val="65000"/>
            </a:sysClr>
          </a:solidFill>
        </p:grpSpPr>
        <p:sp>
          <p:nvSpPr>
            <p:cNvPr id="111" name="Freeform 55">
              <a:extLst>
                <a:ext uri="{FF2B5EF4-FFF2-40B4-BE49-F238E27FC236}">
                  <a16:creationId xmlns:a16="http://schemas.microsoft.com/office/drawing/2014/main" id="{1CFC9720-A7F6-4EC2-85CB-9BAF81781122}"/>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2" name="Freeform 56">
              <a:extLst>
                <a:ext uri="{FF2B5EF4-FFF2-40B4-BE49-F238E27FC236}">
                  <a16:creationId xmlns:a16="http://schemas.microsoft.com/office/drawing/2014/main" id="{FA45B994-3664-48AA-A9D1-26E58584978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113" name="Group 112">
              <a:extLst>
                <a:ext uri="{FF2B5EF4-FFF2-40B4-BE49-F238E27FC236}">
                  <a16:creationId xmlns:a16="http://schemas.microsoft.com/office/drawing/2014/main" id="{19F500E6-0F81-432C-8389-14FC2104ED6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4" name="Freeform 58">
                <a:extLst>
                  <a:ext uri="{FF2B5EF4-FFF2-40B4-BE49-F238E27FC236}">
                    <a16:creationId xmlns:a16="http://schemas.microsoft.com/office/drawing/2014/main" id="{FDF092F6-E2D0-4937-9A1D-3002373A355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5" name="Rectangle 114">
                <a:extLst>
                  <a:ext uri="{FF2B5EF4-FFF2-40B4-BE49-F238E27FC236}">
                    <a16:creationId xmlns:a16="http://schemas.microsoft.com/office/drawing/2014/main" id="{F925E6AE-7CA9-46CE-A5AC-1C6C4107311B}"/>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116" name="Group 115">
            <a:extLst>
              <a:ext uri="{FF2B5EF4-FFF2-40B4-BE49-F238E27FC236}">
                <a16:creationId xmlns:a16="http://schemas.microsoft.com/office/drawing/2014/main" id="{FEDA70EE-6BFD-41F9-BF03-FF9BCFD08A76}"/>
              </a:ext>
            </a:extLst>
          </p:cNvPr>
          <p:cNvGrpSpPr/>
          <p:nvPr/>
        </p:nvGrpSpPr>
        <p:grpSpPr>
          <a:xfrm>
            <a:off x="11535042" y="6648323"/>
            <a:ext cx="6511517" cy="6061820"/>
            <a:chOff x="7269620" y="1580972"/>
            <a:chExt cx="4064887" cy="4085349"/>
          </a:xfrm>
        </p:grpSpPr>
        <p:sp>
          <p:nvSpPr>
            <p:cNvPr id="117" name="Rectangle 116">
              <a:extLst>
                <a:ext uri="{FF2B5EF4-FFF2-40B4-BE49-F238E27FC236}">
                  <a16:creationId xmlns:a16="http://schemas.microsoft.com/office/drawing/2014/main" id="{644728E4-91C8-4B97-A2D9-40CA04FFCE70}"/>
                </a:ext>
              </a:extLst>
            </p:cNvPr>
            <p:cNvSpPr/>
            <p:nvPr/>
          </p:nvSpPr>
          <p:spPr>
            <a:xfrm>
              <a:off x="7269620" y="1580972"/>
              <a:ext cx="4049099" cy="4085349"/>
            </a:xfrm>
            <a:prstGeom prst="rect">
              <a:avLst/>
            </a:prstGeom>
            <a:solidFill>
              <a:schemeClr val="bg1">
                <a:lumMod val="95000"/>
              </a:schemeClr>
            </a:solidFill>
            <a:ln>
              <a:solidFill>
                <a:schemeClr val="tx2">
                  <a:lumMod val="40000"/>
                  <a:lumOff val="60000"/>
                </a:schemeClr>
              </a:solid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0ABC8B97-0922-4D19-986B-FABB9C27F71F}"/>
                </a:ext>
              </a:extLst>
            </p:cNvPr>
            <p:cNvGrpSpPr/>
            <p:nvPr/>
          </p:nvGrpSpPr>
          <p:grpSpPr>
            <a:xfrm>
              <a:off x="7465660" y="1893639"/>
              <a:ext cx="3868847" cy="3433706"/>
              <a:chOff x="7321868" y="2333662"/>
              <a:chExt cx="3868847" cy="3433706"/>
            </a:xfrm>
          </p:grpSpPr>
          <p:sp>
            <p:nvSpPr>
              <p:cNvPr id="119" name="TextBox 118">
                <a:extLst>
                  <a:ext uri="{FF2B5EF4-FFF2-40B4-BE49-F238E27FC236}">
                    <a16:creationId xmlns:a16="http://schemas.microsoft.com/office/drawing/2014/main" id="{E03FED50-61B1-4D01-B2E6-6D1EF8169B8B}"/>
                  </a:ext>
                </a:extLst>
              </p:cNvPr>
              <p:cNvSpPr txBox="1"/>
              <p:nvPr/>
            </p:nvSpPr>
            <p:spPr>
              <a:xfrm>
                <a:off x="7348297" y="2333662"/>
                <a:ext cx="3678264" cy="622276"/>
              </a:xfrm>
              <a:prstGeom prst="rect">
                <a:avLst/>
              </a:prstGeom>
              <a:noFill/>
            </p:spPr>
            <p:txBody>
              <a:bodyPr wrap="square" lIns="0" rIns="0" rtlCol="0">
                <a:spAutoFit/>
              </a:bodyPr>
              <a:lstStyle/>
              <a:p>
                <a:r>
                  <a:rPr lang="en-IN" sz="5400" b="1">
                    <a:solidFill>
                      <a:schemeClr val="tx1">
                        <a:lumMod val="50000"/>
                      </a:schemeClr>
                    </a:solidFill>
                    <a:latin typeface="+mj-lt"/>
                    <a:cs typeface="Arial" panose="020B0604020202020204" pitchFamily="34" charset="0"/>
                  </a:rPr>
                  <a:t>Khảo sát nghiên c</a:t>
                </a:r>
                <a:r>
                  <a:rPr lang="en-US" sz="5400" b="1">
                    <a:solidFill>
                      <a:schemeClr val="tx1">
                        <a:lumMod val="50000"/>
                      </a:schemeClr>
                    </a:solidFill>
                    <a:latin typeface="+mj-lt"/>
                    <a:cs typeface="Arial" panose="020B0604020202020204" pitchFamily="34" charset="0"/>
                  </a:rPr>
                  <a:t>ứu</a:t>
                </a:r>
                <a:endParaRPr lang="en-IN" sz="5400" b="1" dirty="0">
                  <a:solidFill>
                    <a:schemeClr val="tx1">
                      <a:lumMod val="50000"/>
                    </a:schemeClr>
                  </a:solidFill>
                  <a:latin typeface="+mj-lt"/>
                  <a:cs typeface="Arial" panose="020B0604020202020204" pitchFamily="34" charset="0"/>
                </a:endParaRPr>
              </a:p>
            </p:txBody>
          </p:sp>
          <p:sp>
            <p:nvSpPr>
              <p:cNvPr id="121" name="TextBox 120">
                <a:extLst>
                  <a:ext uri="{FF2B5EF4-FFF2-40B4-BE49-F238E27FC236}">
                    <a16:creationId xmlns:a16="http://schemas.microsoft.com/office/drawing/2014/main" id="{EC15E1B9-646B-49F2-A584-FC0FDD638B58}"/>
                  </a:ext>
                </a:extLst>
              </p:cNvPr>
              <p:cNvSpPr txBox="1"/>
              <p:nvPr/>
            </p:nvSpPr>
            <p:spPr>
              <a:xfrm>
                <a:off x="7321868" y="3216037"/>
                <a:ext cx="3868847" cy="2551331"/>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Tangibe và các kỹ thuật hỗ trợ Tangible</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Kỹ thuật lập trình về Kinect, Unity</a:t>
                </a:r>
                <a:endParaRPr lang="en-US" sz="4800" kern="0" dirty="0">
                  <a:solidFill>
                    <a:schemeClr val="tx1">
                      <a:lumMod val="50000"/>
                    </a:schemeClr>
                  </a:solidFill>
                  <a:latin typeface="+mj-lt"/>
                  <a:cs typeface="Arial" pitchFamily="34" charset="0"/>
                </a:endParaRPr>
              </a:p>
            </p:txBody>
          </p:sp>
        </p:grpSp>
      </p:grpSp>
      <p:grpSp>
        <p:nvGrpSpPr>
          <p:cNvPr id="129" name="Group 128">
            <a:extLst>
              <a:ext uri="{FF2B5EF4-FFF2-40B4-BE49-F238E27FC236}">
                <a16:creationId xmlns:a16="http://schemas.microsoft.com/office/drawing/2014/main" id="{5472B9CB-B72B-4785-AA70-1E5D69E9773C}"/>
              </a:ext>
            </a:extLst>
          </p:cNvPr>
          <p:cNvGrpSpPr/>
          <p:nvPr/>
        </p:nvGrpSpPr>
        <p:grpSpPr>
          <a:xfrm>
            <a:off x="372333" y="3789383"/>
            <a:ext cx="8487046" cy="6061820"/>
            <a:chOff x="1265769" y="2026257"/>
            <a:chExt cx="8738023" cy="6061820"/>
          </a:xfrm>
        </p:grpSpPr>
        <p:sp>
          <p:nvSpPr>
            <p:cNvPr id="123" name="Rectangle 122">
              <a:extLst>
                <a:ext uri="{FF2B5EF4-FFF2-40B4-BE49-F238E27FC236}">
                  <a16:creationId xmlns:a16="http://schemas.microsoft.com/office/drawing/2014/main" id="{150D8378-2114-4904-84B2-CC2E38A0DAD9}"/>
                </a:ext>
              </a:extLst>
            </p:cNvPr>
            <p:cNvSpPr/>
            <p:nvPr/>
          </p:nvSpPr>
          <p:spPr>
            <a:xfrm>
              <a:off x="1265769" y="2026257"/>
              <a:ext cx="6640158" cy="6061820"/>
            </a:xfrm>
            <a:prstGeom prst="rect">
              <a:avLst/>
            </a:prstGeom>
            <a:solidFill>
              <a:schemeClr val="bg1">
                <a:lumMod val="95000"/>
              </a:schemeClr>
            </a:solidFill>
            <a:ln>
              <a:solidFill>
                <a:schemeClr val="tx2">
                  <a:lumMod val="40000"/>
                  <a:lumOff val="60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ight Triangle 127">
              <a:extLst>
                <a:ext uri="{FF2B5EF4-FFF2-40B4-BE49-F238E27FC236}">
                  <a16:creationId xmlns:a16="http://schemas.microsoft.com/office/drawing/2014/main" id="{A71BD87F-5CAA-4E95-9BC2-E18251D8ABCC}"/>
                </a:ext>
              </a:extLst>
            </p:cNvPr>
            <p:cNvSpPr/>
            <p:nvPr/>
          </p:nvSpPr>
          <p:spPr>
            <a:xfrm flipV="1">
              <a:off x="7911296" y="6752365"/>
              <a:ext cx="2092496"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30" name="TextBox 129">
            <a:extLst>
              <a:ext uri="{FF2B5EF4-FFF2-40B4-BE49-F238E27FC236}">
                <a16:creationId xmlns:a16="http://schemas.microsoft.com/office/drawing/2014/main" id="{445E7074-EF6A-49C2-A765-52CCD70F174F}"/>
              </a:ext>
            </a:extLst>
          </p:cNvPr>
          <p:cNvSpPr txBox="1"/>
          <p:nvPr/>
        </p:nvSpPr>
        <p:spPr>
          <a:xfrm>
            <a:off x="618322" y="4226571"/>
            <a:ext cx="5998621" cy="923330"/>
          </a:xfrm>
          <a:prstGeom prst="rect">
            <a:avLst/>
          </a:prstGeom>
          <a:noFill/>
        </p:spPr>
        <p:txBody>
          <a:bodyPr wrap="square" lIns="0" rIns="0" rtlCol="0">
            <a:spAutoFit/>
          </a:bodyPr>
          <a:lstStyle/>
          <a:p>
            <a:r>
              <a:rPr lang="en-US" sz="5400" b="1">
                <a:solidFill>
                  <a:schemeClr val="tx1">
                    <a:lumMod val="50000"/>
                  </a:schemeClr>
                </a:solidFill>
                <a:latin typeface="+mj-lt"/>
                <a:cs typeface="Arial" panose="020B0604020202020204" pitchFamily="34" charset="0"/>
              </a:rPr>
              <a:t>Xây dựng hệ thống</a:t>
            </a:r>
            <a:endParaRPr lang="en-IN" sz="5400" b="1" dirty="0">
              <a:solidFill>
                <a:schemeClr val="tx1">
                  <a:lumMod val="50000"/>
                </a:schemeClr>
              </a:solidFill>
              <a:latin typeface="+mj-lt"/>
              <a:cs typeface="Arial" panose="020B0604020202020204" pitchFamily="34" charset="0"/>
            </a:endParaRPr>
          </a:p>
        </p:txBody>
      </p:sp>
      <p:sp>
        <p:nvSpPr>
          <p:cNvPr id="131" name="TextBox 130">
            <a:extLst>
              <a:ext uri="{FF2B5EF4-FFF2-40B4-BE49-F238E27FC236}">
                <a16:creationId xmlns:a16="http://schemas.microsoft.com/office/drawing/2014/main" id="{EE732A30-0466-4CFB-92AE-D0D61BA2D046}"/>
              </a:ext>
            </a:extLst>
          </p:cNvPr>
          <p:cNvSpPr txBox="1"/>
          <p:nvPr/>
        </p:nvSpPr>
        <p:spPr>
          <a:xfrm>
            <a:off x="618322" y="5742613"/>
            <a:ext cx="6309430" cy="3046988"/>
          </a:xfrm>
          <a:prstGeom prst="rect">
            <a:avLst/>
          </a:prstGeom>
          <a:noFill/>
        </p:spPr>
        <p:txBody>
          <a:bodyPr wrap="square" lIns="0" rIns="0" rtlCol="0">
            <a:spAutoFit/>
          </a:bodyPr>
          <a:lstStyle/>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bản đồ</a:t>
            </a:r>
          </a:p>
          <a:p>
            <a:pPr marL="571500" indent="-571500">
              <a:buFont typeface="Arial" panose="020B0604020202020204" pitchFamily="34" charset="0"/>
              <a:buChar char="•"/>
            </a:pPr>
            <a:endParaRPr lang="en-US" sz="4800" kern="0">
              <a:solidFill>
                <a:schemeClr val="tx1">
                  <a:lumMod val="50000"/>
                </a:schemeClr>
              </a:solidFill>
              <a:latin typeface="+mj-lt"/>
              <a:cs typeface="Arial" pitchFamily="34" charset="0"/>
            </a:endParaRPr>
          </a:p>
          <a:p>
            <a:pPr marL="571500" indent="-571500">
              <a:buFont typeface="Arial" panose="020B0604020202020204" pitchFamily="34" charset="0"/>
              <a:buChar char="•"/>
            </a:pPr>
            <a:r>
              <a:rPr lang="en-US" sz="4800" kern="0">
                <a:solidFill>
                  <a:schemeClr val="tx1">
                    <a:lumMod val="50000"/>
                  </a:schemeClr>
                </a:solidFill>
                <a:latin typeface="+mj-lt"/>
                <a:cs typeface="Arial" pitchFamily="34" charset="0"/>
              </a:rPr>
              <a:t>Hệ thống chia sẻ dữ liệu</a:t>
            </a:r>
            <a:endParaRPr lang="en-US" sz="4800" kern="0" dirty="0">
              <a:solidFill>
                <a:schemeClr val="tx1">
                  <a:lumMod val="50000"/>
                </a:schemeClr>
              </a:solidFill>
              <a:latin typeface="+mj-lt"/>
              <a:cs typeface="Arial" pitchFamily="34" charset="0"/>
            </a:endParaRPr>
          </a:p>
        </p:txBody>
      </p:sp>
      <p:sp>
        <p:nvSpPr>
          <p:cNvPr id="48" name="Right Triangle 47">
            <a:extLst>
              <a:ext uri="{FF2B5EF4-FFF2-40B4-BE49-F238E27FC236}">
                <a16:creationId xmlns:a16="http://schemas.microsoft.com/office/drawing/2014/main" id="{19547EE4-972A-4240-9C6D-30F2BC19F40A}"/>
              </a:ext>
            </a:extLst>
          </p:cNvPr>
          <p:cNvSpPr/>
          <p:nvPr/>
        </p:nvSpPr>
        <p:spPr>
          <a:xfrm rot="10800000">
            <a:off x="9500707" y="11390024"/>
            <a:ext cx="2032394" cy="1321952"/>
          </a:xfrm>
          <a:prstGeom prst="rtTriangle">
            <a:avLst/>
          </a:prstGeom>
          <a:solidFill>
            <a:schemeClr val="bg1">
              <a:lumMod val="50000"/>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7</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129110"/>
            <a:ext cx="3878924" cy="5078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2800">
                <a:solidFill>
                  <a:schemeClr val="tx1">
                    <a:lumMod val="75000"/>
                  </a:schemeClr>
                </a:solidFill>
              </a:rPr>
              <a:t>Phần II</a:t>
            </a:r>
            <a:endParaRPr sz="28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2727731"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Tổng quan về Tangible</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727266"/>
            <a:ext cx="10912987" cy="828086"/>
            <a:chOff x="0" y="0"/>
            <a:chExt cx="10912986"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1</a:t>
              </a:r>
              <a:endParaRPr sz="48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54188"/>
              <a:ext cx="9771072" cy="6826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Môi tr</a:t>
              </a:r>
              <a:r>
                <a:rPr lang="vi-VN" sz="4800">
                  <a:solidFill>
                    <a:schemeClr val="tx1">
                      <a:lumMod val="75000"/>
                    </a:schemeClr>
                  </a:solidFill>
                </a:rPr>
                <a:t>ư</a:t>
              </a:r>
              <a:r>
                <a:rPr lang="en-US" sz="4800" err="1">
                  <a:solidFill>
                    <a:schemeClr val="tx1">
                      <a:lumMod val="75000"/>
                    </a:schemeClr>
                  </a:solidFill>
                </a:rPr>
                <a:t>ờng</a:t>
              </a:r>
              <a:r>
                <a:rPr lang="en-US" sz="4800">
                  <a:solidFill>
                    <a:schemeClr val="tx1">
                      <a:lumMod val="75000"/>
                    </a:schemeClr>
                  </a:solidFill>
                </a:rPr>
                <a: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hỗ trợ Tangible</a:t>
              </a:r>
              <a:endParaRPr sz="48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9295749" cy="828086"/>
            <a:chOff x="1021151" y="9437850"/>
            <a:chExt cx="9295749"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800" b="1">
                  <a:solidFill>
                    <a:schemeClr val="tx2">
                      <a:lumMod val="75000"/>
                    </a:schemeClr>
                  </a:solidFill>
                </a:rPr>
                <a:t>2</a:t>
              </a:r>
              <a:endParaRPr sz="48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92038"/>
              <a:ext cx="8153835" cy="682623"/>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solidFill>
                    <a:schemeClr val="tx1">
                      <a:lumMod val="75000"/>
                    </a:schemeClr>
                  </a:solidFill>
                </a:rPr>
                <a:t>Các kỹ thuật t</a:t>
              </a:r>
              <a:r>
                <a:rPr lang="vi-VN" sz="4800">
                  <a:solidFill>
                    <a:schemeClr val="tx1">
                      <a:lumMod val="75000"/>
                    </a:schemeClr>
                  </a:solidFill>
                </a:rPr>
                <a:t>ư</a:t>
              </a:r>
              <a:r>
                <a:rPr lang="en-US" sz="4800" err="1">
                  <a:solidFill>
                    <a:schemeClr val="tx1">
                      <a:lumMod val="75000"/>
                    </a:schemeClr>
                  </a:solidFill>
                </a:rPr>
                <a:t>ơng</a:t>
              </a:r>
              <a:r>
                <a:rPr lang="en-US" sz="4800">
                  <a:solidFill>
                    <a:schemeClr val="tx1">
                      <a:lumMod val="75000"/>
                    </a:schemeClr>
                  </a:solidFill>
                </a:rPr>
                <a:t> tác Tangible</a:t>
              </a:r>
              <a:endParaRPr sz="4800">
                <a:solidFill>
                  <a:schemeClr val="tx1">
                    <a:lumMod val="75000"/>
                  </a:schemeClr>
                </a:solidFill>
              </a:endParaRPr>
            </a:p>
          </p:txBody>
        </p:sp>
      </p:gr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457963" y="792331"/>
            <a:ext cx="3372078" cy="1044513"/>
            <a:chOff x="7457963" y="792331"/>
            <a:chExt cx="3372078"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457963" y="792331"/>
              <a:ext cx="337207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Tangible</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2" name="Rectangle 1">
            <a:extLst>
              <a:ext uri="{FF2B5EF4-FFF2-40B4-BE49-F238E27FC236}">
                <a16:creationId xmlns:a16="http://schemas.microsoft.com/office/drawing/2014/main" id="{BD400E3B-55EA-4D7A-B51B-4570D772A3E1}"/>
              </a:ext>
            </a:extLst>
          </p:cNvPr>
          <p:cNvSpPr/>
          <p:nvPr/>
        </p:nvSpPr>
        <p:spPr>
          <a:xfrm>
            <a:off x="545690" y="2755399"/>
            <a:ext cx="17196619" cy="5078313"/>
          </a:xfrm>
          <a:prstGeom prst="rect">
            <a:avLst/>
          </a:prstGeom>
        </p:spPr>
        <p:txBody>
          <a:bodyPr wrap="square">
            <a:spAutoFit/>
          </a:bodyPr>
          <a:lstStyle/>
          <a:p>
            <a:r>
              <a:rPr lang="fr-FR" sz="5400">
                <a:solidFill>
                  <a:schemeClr val="tx1">
                    <a:lumMod val="50000"/>
                  </a:schemeClr>
                </a:solidFill>
                <a:latin typeface="+mj-lt"/>
                <a:ea typeface="MS Mincho" panose="02020609040205080304" pitchFamily="49" charset="-128"/>
              </a:rPr>
              <a:t>	Tangible User Interface (TUI) là giao diện người dùng giúp con người có thể tương tác với các thông tin kỹ thuật số thông qua môi trường vật lý. </a:t>
            </a:r>
          </a:p>
          <a:p>
            <a:r>
              <a:rPr lang="fr-FR" sz="5400">
                <a:solidFill>
                  <a:schemeClr val="tx1">
                    <a:lumMod val="50000"/>
                  </a:schemeClr>
                </a:solidFill>
                <a:latin typeface="+mj-lt"/>
                <a:ea typeface="MS Mincho" panose="02020609040205080304" pitchFamily="49" charset="-128"/>
              </a:rPr>
              <a:t>	Mục đích của sự phát triển TUI là để tăng cường tính cộng tác, học hỏi, thiết kế bằng cách vật lý hóa những thông tin kĩ thuật số ví dụ như cầm nắm đồ vật, vật liệu </a:t>
            </a:r>
            <a:endParaRPr lang="en-US" sz="4800">
              <a:solidFill>
                <a:schemeClr val="tx1">
                  <a:lumMod val="50000"/>
                </a:schemeClr>
              </a:solidFill>
              <a:latin typeface="+mj-lt"/>
            </a:endParaRPr>
          </a:p>
        </p:txBody>
      </p:sp>
      <p:pic>
        <p:nvPicPr>
          <p:cNvPr id="2050" name="Picture 2" descr="Kết quả hình ảnh cho VR icon">
            <a:extLst>
              <a:ext uri="{FF2B5EF4-FFF2-40B4-BE49-F238E27FC236}">
                <a16:creationId xmlns:a16="http://schemas.microsoft.com/office/drawing/2014/main" id="{67126ABE-BEB1-4F11-86C1-056C81E1B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541" y="914226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1195320A-D5C2-4C7F-8DDF-9366FEF5F35B}"/>
              </a:ext>
            </a:extLst>
          </p:cNvPr>
          <p:cNvSpPr/>
          <p:nvPr/>
        </p:nvSpPr>
        <p:spPr>
          <a:xfrm>
            <a:off x="5334000" y="10113818"/>
            <a:ext cx="914400" cy="914400"/>
          </a:xfrm>
          <a:prstGeom prst="plus">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052" name="Picture 4" descr="Kết quả hình ảnh cho interactions">
            <a:extLst>
              <a:ext uri="{FF2B5EF4-FFF2-40B4-BE49-F238E27FC236}">
                <a16:creationId xmlns:a16="http://schemas.microsoft.com/office/drawing/2014/main" id="{73B51576-2D64-4AB4-9322-A22BE15D5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909" y="9240905"/>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A97D9B0-175B-4DE2-B7F9-C5184484476C}"/>
              </a:ext>
            </a:extLst>
          </p:cNvPr>
          <p:cNvGrpSpPr/>
          <p:nvPr/>
        </p:nvGrpSpPr>
        <p:grpSpPr>
          <a:xfrm>
            <a:off x="11914909" y="10321636"/>
            <a:ext cx="1163782" cy="706582"/>
            <a:chOff x="12607636" y="10113818"/>
            <a:chExt cx="1163782" cy="706582"/>
          </a:xfrm>
          <a:solidFill>
            <a:schemeClr val="tx2">
              <a:lumMod val="50000"/>
            </a:schemeClr>
          </a:solidFill>
        </p:grpSpPr>
        <p:sp>
          <p:nvSpPr>
            <p:cNvPr id="8" name="Rectangle 7">
              <a:extLst>
                <a:ext uri="{FF2B5EF4-FFF2-40B4-BE49-F238E27FC236}">
                  <a16:creationId xmlns:a16="http://schemas.microsoft.com/office/drawing/2014/main" id="{34DF41CA-EF88-4568-AD62-391EAA3446FB}"/>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1" name="Rectangle 10">
              <a:extLst>
                <a:ext uri="{FF2B5EF4-FFF2-40B4-BE49-F238E27FC236}">
                  <a16:creationId xmlns:a16="http://schemas.microsoft.com/office/drawing/2014/main" id="{746772C7-F74F-479E-92B6-C3A546A890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10" name="Rectangle 9">
            <a:extLst>
              <a:ext uri="{FF2B5EF4-FFF2-40B4-BE49-F238E27FC236}">
                <a16:creationId xmlns:a16="http://schemas.microsoft.com/office/drawing/2014/main" id="{37C5B2CF-C153-4072-B663-28CFB1C57E15}"/>
              </a:ext>
            </a:extLst>
          </p:cNvPr>
          <p:cNvSpPr/>
          <p:nvPr/>
        </p:nvSpPr>
        <p:spPr>
          <a:xfrm>
            <a:off x="13971921" y="9463022"/>
            <a:ext cx="2688557" cy="2215991"/>
          </a:xfrm>
          <a:prstGeom prst="rect">
            <a:avLst/>
          </a:prstGeom>
        </p:spPr>
        <p:txBody>
          <a:bodyPr wrap="none">
            <a:spAutoFit/>
          </a:bodyPr>
          <a:lstStyle/>
          <a:p>
            <a:r>
              <a:rPr lang="fr-FR" sz="13800" b="1">
                <a:solidFill>
                  <a:srgbClr val="FF0000"/>
                </a:solidFill>
                <a:ea typeface="MS Mincho" panose="02020609040205080304" pitchFamily="49" charset="-128"/>
              </a:rPr>
              <a:t>T</a:t>
            </a:r>
            <a:r>
              <a:rPr lang="fr-FR" sz="13800" b="1">
                <a:solidFill>
                  <a:schemeClr val="accent6"/>
                </a:solidFill>
                <a:ea typeface="MS Mincho" panose="02020609040205080304" pitchFamily="49" charset="-128"/>
              </a:rPr>
              <a:t>U</a:t>
            </a:r>
            <a:r>
              <a:rPr lang="fr-FR" sz="13800" b="1">
                <a:solidFill>
                  <a:srgbClr val="F88B00"/>
                </a:solidFill>
                <a:ea typeface="MS Mincho" panose="02020609040205080304" pitchFamily="49" charset="-128"/>
              </a:rPr>
              <a:t>I</a:t>
            </a:r>
            <a:endParaRPr lang="en-US" sz="11500" b="1">
              <a:solidFill>
                <a:srgbClr val="F88B00"/>
              </a:solidFill>
            </a:endParaRPr>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93921" y="674343"/>
            <a:ext cx="15100159" cy="1103507"/>
            <a:chOff x="1593921" y="733337"/>
            <a:chExt cx="15100159"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1593921" y="733337"/>
              <a:ext cx="1510015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5523439" y="5733819"/>
            <a:ext cx="7444109" cy="403411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1" name="Shape 143">
            <a:extLst>
              <a:ext uri="{FF2B5EF4-FFF2-40B4-BE49-F238E27FC236}">
                <a16:creationId xmlns:a16="http://schemas.microsoft.com/office/drawing/2014/main" id="{2375B198-7D8E-4817-92ED-1AD82C9B9846}"/>
              </a:ext>
            </a:extLst>
          </p:cNvPr>
          <p:cNvSpPr/>
          <p:nvPr/>
        </p:nvSpPr>
        <p:spPr>
          <a:xfrm>
            <a:off x="6171431" y="8224808"/>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2" name="Shape 144">
            <a:extLst>
              <a:ext uri="{FF2B5EF4-FFF2-40B4-BE49-F238E27FC236}">
                <a16:creationId xmlns:a16="http://schemas.microsoft.com/office/drawing/2014/main" id="{A0FEFE2F-AB01-4E76-8F48-6DA09FDC6531}"/>
              </a:ext>
            </a:extLst>
          </p:cNvPr>
          <p:cNvSpPr/>
          <p:nvPr/>
        </p:nvSpPr>
        <p:spPr>
          <a:xfrm>
            <a:off x="11046806" y="8862517"/>
            <a:ext cx="142857" cy="142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35" name="Group 34">
            <a:extLst>
              <a:ext uri="{FF2B5EF4-FFF2-40B4-BE49-F238E27FC236}">
                <a16:creationId xmlns:a16="http://schemas.microsoft.com/office/drawing/2014/main" id="{14AD14BC-C3BF-4269-BF42-B80A382E0990}"/>
              </a:ext>
            </a:extLst>
          </p:cNvPr>
          <p:cNvGrpSpPr/>
          <p:nvPr/>
        </p:nvGrpSpPr>
        <p:grpSpPr>
          <a:xfrm>
            <a:off x="11617236" y="8922661"/>
            <a:ext cx="5403468" cy="4077832"/>
            <a:chOff x="11617236" y="8465461"/>
            <a:chExt cx="5403468" cy="4077832"/>
          </a:xfrm>
        </p:grpSpPr>
        <p:sp>
          <p:nvSpPr>
            <p:cNvPr id="13" name="Shape 145">
              <a:extLst>
                <a:ext uri="{FF2B5EF4-FFF2-40B4-BE49-F238E27FC236}">
                  <a16:creationId xmlns:a16="http://schemas.microsoft.com/office/drawing/2014/main" id="{35822303-A132-432A-8C26-30B5B4A4C4D5}"/>
                </a:ext>
              </a:extLst>
            </p:cNvPr>
            <p:cNvSpPr/>
            <p:nvPr/>
          </p:nvSpPr>
          <p:spPr>
            <a:xfrm>
              <a:off x="11730378" y="8581800"/>
              <a:ext cx="1666659" cy="3507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13315961" y="11813043"/>
              <a:ext cx="3704743"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1" name="Shape 180">
              <a:extLst>
                <a:ext uri="{FF2B5EF4-FFF2-40B4-BE49-F238E27FC236}">
                  <a16:creationId xmlns:a16="http://schemas.microsoft.com/office/drawing/2014/main" id="{5A47F6CC-9458-4E2B-98AA-421930266737}"/>
                </a:ext>
              </a:extLst>
            </p:cNvPr>
            <p:cNvSpPr/>
            <p:nvPr/>
          </p:nvSpPr>
          <p:spPr>
            <a:xfrm>
              <a:off x="11617236" y="8465461"/>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5" name="Picture 4">
              <a:extLst>
                <a:ext uri="{FF2B5EF4-FFF2-40B4-BE49-F238E27FC236}">
                  <a16:creationId xmlns:a16="http://schemas.microsoft.com/office/drawing/2014/main" id="{A1995C9C-98A3-4C81-B8FD-63FFEF96C033}"/>
                </a:ext>
              </a:extLst>
            </p:cNvPr>
            <p:cNvPicPr>
              <a:picLocks noChangeAspect="1"/>
            </p:cNvPicPr>
            <p:nvPr/>
          </p:nvPicPr>
          <p:blipFill>
            <a:blip r:embed="rId3"/>
            <a:stretch>
              <a:fillRect/>
            </a:stretch>
          </p:blipFill>
          <p:spPr>
            <a:xfrm>
              <a:off x="13302213" y="9147824"/>
              <a:ext cx="3689133" cy="2560205"/>
            </a:xfrm>
            <a:prstGeom prst="rect">
              <a:avLst/>
            </a:prstGeom>
          </p:spPr>
        </p:pic>
      </p:grpSp>
      <p:grpSp>
        <p:nvGrpSpPr>
          <p:cNvPr id="34" name="Group 33">
            <a:extLst>
              <a:ext uri="{FF2B5EF4-FFF2-40B4-BE49-F238E27FC236}">
                <a16:creationId xmlns:a16="http://schemas.microsoft.com/office/drawing/2014/main" id="{335DFA7E-1B06-4C14-8CBD-2DDEB1CB30CF}"/>
              </a:ext>
            </a:extLst>
          </p:cNvPr>
          <p:cNvGrpSpPr/>
          <p:nvPr/>
        </p:nvGrpSpPr>
        <p:grpSpPr>
          <a:xfrm>
            <a:off x="11628802" y="5826218"/>
            <a:ext cx="5391902" cy="3442982"/>
            <a:chOff x="11628802" y="5369018"/>
            <a:chExt cx="5391902" cy="3442982"/>
          </a:xfrm>
        </p:grpSpPr>
        <p:sp>
          <p:nvSpPr>
            <p:cNvPr id="20" name="Shape 152">
              <a:extLst>
                <a:ext uri="{FF2B5EF4-FFF2-40B4-BE49-F238E27FC236}">
                  <a16:creationId xmlns:a16="http://schemas.microsoft.com/office/drawing/2014/main" id="{304ADAEF-A27A-4331-AF62-B7222D4A2FA6}"/>
                </a:ext>
              </a:extLst>
            </p:cNvPr>
            <p:cNvSpPr/>
            <p:nvPr/>
          </p:nvSpPr>
          <p:spPr>
            <a:xfrm>
              <a:off x="13315960" y="8081750"/>
              <a:ext cx="3704743"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pic>
          <p:nvPicPr>
            <p:cNvPr id="10" name="Picture 9">
              <a:extLst>
                <a:ext uri="{FF2B5EF4-FFF2-40B4-BE49-F238E27FC236}">
                  <a16:creationId xmlns:a16="http://schemas.microsoft.com/office/drawing/2014/main" id="{1B50DF25-C971-4A07-84BE-CF060F3D5BC8}"/>
                </a:ext>
              </a:extLst>
            </p:cNvPr>
            <p:cNvPicPr>
              <a:picLocks noChangeAspect="1"/>
            </p:cNvPicPr>
            <p:nvPr/>
          </p:nvPicPr>
          <p:blipFill>
            <a:blip r:embed="rId4"/>
            <a:stretch>
              <a:fillRect/>
            </a:stretch>
          </p:blipFill>
          <p:spPr>
            <a:xfrm>
              <a:off x="13335672" y="5369018"/>
              <a:ext cx="3685032" cy="2614777"/>
            </a:xfrm>
            <a:prstGeom prst="rect">
              <a:avLst/>
            </a:prstGeom>
          </p:spPr>
        </p:pic>
        <p:sp>
          <p:nvSpPr>
            <p:cNvPr id="40" name="Shape 145">
              <a:extLst>
                <a:ext uri="{FF2B5EF4-FFF2-40B4-BE49-F238E27FC236}">
                  <a16:creationId xmlns:a16="http://schemas.microsoft.com/office/drawing/2014/main" id="{F857EBA9-E5F0-475E-B512-2C1F29F2B54C}"/>
                </a:ext>
              </a:extLst>
            </p:cNvPr>
            <p:cNvSpPr/>
            <p:nvPr/>
          </p:nvSpPr>
          <p:spPr>
            <a:xfrm>
              <a:off x="11730378" y="7601141"/>
              <a:ext cx="1585582" cy="759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11628802" y="75057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grpSp>
        <p:nvGrpSpPr>
          <p:cNvPr id="32" name="Group 31">
            <a:extLst>
              <a:ext uri="{FF2B5EF4-FFF2-40B4-BE49-F238E27FC236}">
                <a16:creationId xmlns:a16="http://schemas.microsoft.com/office/drawing/2014/main" id="{2AB958BB-1E23-4581-8993-DD9AFF43DE14}"/>
              </a:ext>
            </a:extLst>
          </p:cNvPr>
          <p:cNvGrpSpPr/>
          <p:nvPr/>
        </p:nvGrpSpPr>
        <p:grpSpPr>
          <a:xfrm>
            <a:off x="9842257" y="2152754"/>
            <a:ext cx="7198158" cy="5398276"/>
            <a:chOff x="9842257" y="1695554"/>
            <a:chExt cx="7198158" cy="5398276"/>
          </a:xfrm>
        </p:grpSpPr>
        <p:sp>
          <p:nvSpPr>
            <p:cNvPr id="17" name="Shape 149">
              <a:extLst>
                <a:ext uri="{FF2B5EF4-FFF2-40B4-BE49-F238E27FC236}">
                  <a16:creationId xmlns:a16="http://schemas.microsoft.com/office/drawing/2014/main" id="{829C0856-BC83-4D69-AF83-D13ABCE1ACAF}"/>
                </a:ext>
              </a:extLst>
            </p:cNvPr>
            <p:cNvSpPr/>
            <p:nvPr/>
          </p:nvSpPr>
          <p:spPr>
            <a:xfrm>
              <a:off x="9932493" y="4756870"/>
              <a:ext cx="3492809"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9" name="Shape 151">
              <a:extLst>
                <a:ext uri="{FF2B5EF4-FFF2-40B4-BE49-F238E27FC236}">
                  <a16:creationId xmlns:a16="http://schemas.microsoft.com/office/drawing/2014/main" id="{0C8721CC-E1DB-4BCA-AC64-194DCEA1BA03}"/>
                </a:ext>
              </a:extLst>
            </p:cNvPr>
            <p:cNvSpPr/>
            <p:nvPr/>
          </p:nvSpPr>
          <p:spPr>
            <a:xfrm>
              <a:off x="13335672" y="4382065"/>
              <a:ext cx="3704743" cy="694862"/>
            </a:xfrm>
            <a:prstGeom prst="roundRect">
              <a:avLst>
                <a:gd name="adj" fmla="val 4869"/>
              </a:avLst>
            </a:prstGeom>
            <a:solidFill>
              <a:schemeClr val="accent4"/>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sp>
          <p:nvSpPr>
            <p:cNvPr id="46" name="Shape 181">
              <a:extLst>
                <a:ext uri="{FF2B5EF4-FFF2-40B4-BE49-F238E27FC236}">
                  <a16:creationId xmlns:a16="http://schemas.microsoft.com/office/drawing/2014/main" id="{32B78058-DF70-4888-87F5-DA87287B58D2}"/>
                </a:ext>
              </a:extLst>
            </p:cNvPr>
            <p:cNvSpPr/>
            <p:nvPr/>
          </p:nvSpPr>
          <p:spPr>
            <a:xfrm>
              <a:off x="9842257" y="6867546"/>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16" name="Picture 15">
              <a:extLst>
                <a:ext uri="{FF2B5EF4-FFF2-40B4-BE49-F238E27FC236}">
                  <a16:creationId xmlns:a16="http://schemas.microsoft.com/office/drawing/2014/main" id="{C631B6D9-69A0-4684-8E14-52BCB745CC26}"/>
                </a:ext>
              </a:extLst>
            </p:cNvPr>
            <p:cNvPicPr>
              <a:picLocks noChangeAspect="1"/>
            </p:cNvPicPr>
            <p:nvPr/>
          </p:nvPicPr>
          <p:blipFill>
            <a:blip r:embed="rId5"/>
            <a:stretch>
              <a:fillRect/>
            </a:stretch>
          </p:blipFill>
          <p:spPr>
            <a:xfrm>
              <a:off x="13355383" y="1695554"/>
              <a:ext cx="3685032" cy="2580707"/>
            </a:xfrm>
            <a:prstGeom prst="rect">
              <a:avLst/>
            </a:prstGeom>
          </p:spPr>
        </p:pic>
      </p:grpSp>
      <p:grpSp>
        <p:nvGrpSpPr>
          <p:cNvPr id="31" name="Group 30">
            <a:extLst>
              <a:ext uri="{FF2B5EF4-FFF2-40B4-BE49-F238E27FC236}">
                <a16:creationId xmlns:a16="http://schemas.microsoft.com/office/drawing/2014/main" id="{E339A544-7EA6-4BBA-8D0F-91B73C7A7B6F}"/>
              </a:ext>
            </a:extLst>
          </p:cNvPr>
          <p:cNvGrpSpPr/>
          <p:nvPr/>
        </p:nvGrpSpPr>
        <p:grpSpPr>
          <a:xfrm>
            <a:off x="1066662" y="2152754"/>
            <a:ext cx="6401418" cy="5361117"/>
            <a:chOff x="1066662" y="1695554"/>
            <a:chExt cx="6401418" cy="5361117"/>
          </a:xfrm>
        </p:grpSpPr>
        <p:sp>
          <p:nvSpPr>
            <p:cNvPr id="18" name="Shape 150">
              <a:extLst>
                <a:ext uri="{FF2B5EF4-FFF2-40B4-BE49-F238E27FC236}">
                  <a16:creationId xmlns:a16="http://schemas.microsoft.com/office/drawing/2014/main" id="{FB005A2D-6E28-4A18-8261-C8C6FEF9CFF8}"/>
                </a:ext>
              </a:extLst>
            </p:cNvPr>
            <p:cNvSpPr/>
            <p:nvPr/>
          </p:nvSpPr>
          <p:spPr>
            <a:xfrm flipH="1">
              <a:off x="4771404" y="4502005"/>
              <a:ext cx="2583534" cy="2447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066662" y="4107641"/>
              <a:ext cx="3704743" cy="609226"/>
            </a:xfrm>
            <a:prstGeom prst="roundRect">
              <a:avLst>
                <a:gd name="adj" fmla="val 4869"/>
              </a:avLst>
            </a:prstGeom>
            <a:solidFill>
              <a:schemeClr val="accent1"/>
            </a:solidFill>
            <a:ln w="25400">
              <a:noFill/>
              <a:miter lim="400000"/>
            </a:ln>
          </p:spPr>
          <p:txBody>
            <a:bodyPr lIns="0" tIns="0" rIns="0" bIns="0" anchor="ctr"/>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7241795" y="6830386"/>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25" name="Picture 24">
              <a:extLst>
                <a:ext uri="{FF2B5EF4-FFF2-40B4-BE49-F238E27FC236}">
                  <a16:creationId xmlns:a16="http://schemas.microsoft.com/office/drawing/2014/main" id="{30AC5A06-BBFD-4D59-9D6C-15FDF5C19A10}"/>
                </a:ext>
              </a:extLst>
            </p:cNvPr>
            <p:cNvPicPr>
              <a:picLocks noChangeAspect="1"/>
            </p:cNvPicPr>
            <p:nvPr/>
          </p:nvPicPr>
          <p:blipFill>
            <a:blip r:embed="rId6"/>
            <a:stretch>
              <a:fillRect/>
            </a:stretch>
          </p:blipFill>
          <p:spPr>
            <a:xfrm>
              <a:off x="1076516" y="1695554"/>
              <a:ext cx="3685032" cy="2316047"/>
            </a:xfrm>
            <a:prstGeom prst="rect">
              <a:avLst/>
            </a:prstGeom>
          </p:spPr>
        </p:pic>
      </p:grpSp>
      <p:grpSp>
        <p:nvGrpSpPr>
          <p:cNvPr id="47" name="Group 46">
            <a:extLst>
              <a:ext uri="{FF2B5EF4-FFF2-40B4-BE49-F238E27FC236}">
                <a16:creationId xmlns:a16="http://schemas.microsoft.com/office/drawing/2014/main" id="{55DD857C-9FCB-4734-833B-CDDF4EBDFE2C}"/>
              </a:ext>
            </a:extLst>
          </p:cNvPr>
          <p:cNvGrpSpPr/>
          <p:nvPr/>
        </p:nvGrpSpPr>
        <p:grpSpPr>
          <a:xfrm>
            <a:off x="1066662" y="5306315"/>
            <a:ext cx="8113797" cy="4095572"/>
            <a:chOff x="1066662" y="5026097"/>
            <a:chExt cx="8113797" cy="4095572"/>
          </a:xfrm>
        </p:grpSpPr>
        <p:sp>
          <p:nvSpPr>
            <p:cNvPr id="43" name="Shape 147">
              <a:extLst>
                <a:ext uri="{FF2B5EF4-FFF2-40B4-BE49-F238E27FC236}">
                  <a16:creationId xmlns:a16="http://schemas.microsoft.com/office/drawing/2014/main" id="{646E0E0E-F194-4CE7-A9B3-DF4E61C3416D}"/>
                </a:ext>
              </a:extLst>
            </p:cNvPr>
            <p:cNvSpPr/>
            <p:nvPr/>
          </p:nvSpPr>
          <p:spPr>
            <a:xfrm>
              <a:off x="4771405" y="6551629"/>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28575">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8954175" y="6438518"/>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grpSp>
          <p:nvGrpSpPr>
            <p:cNvPr id="29" name="Group 28">
              <a:extLst>
                <a:ext uri="{FF2B5EF4-FFF2-40B4-BE49-F238E27FC236}">
                  <a16:creationId xmlns:a16="http://schemas.microsoft.com/office/drawing/2014/main" id="{716F14EB-FED1-4E31-B3E1-85899B45B93C}"/>
                </a:ext>
              </a:extLst>
            </p:cNvPr>
            <p:cNvGrpSpPr/>
            <p:nvPr/>
          </p:nvGrpSpPr>
          <p:grpSpPr>
            <a:xfrm>
              <a:off x="1066662" y="7936739"/>
              <a:ext cx="3704743" cy="1184930"/>
              <a:chOff x="1066661" y="7499068"/>
              <a:chExt cx="3704743" cy="1184930"/>
            </a:xfrm>
          </p:grpSpPr>
          <p:sp>
            <p:nvSpPr>
              <p:cNvPr id="23" name="Shape 155">
                <a:extLst>
                  <a:ext uri="{FF2B5EF4-FFF2-40B4-BE49-F238E27FC236}">
                    <a16:creationId xmlns:a16="http://schemas.microsoft.com/office/drawing/2014/main" id="{ED2095FF-2A9B-487D-ACA7-BE288DD368C7}"/>
                  </a:ext>
                </a:extLst>
              </p:cNvPr>
              <p:cNvSpPr/>
              <p:nvPr/>
            </p:nvSpPr>
            <p:spPr>
              <a:xfrm>
                <a:off x="1066661" y="7594355"/>
                <a:ext cx="3704743" cy="1057137"/>
              </a:xfrm>
              <a:prstGeom prst="roundRect">
                <a:avLst>
                  <a:gd name="adj" fmla="val 4869"/>
                </a:avLst>
              </a:prstGeom>
              <a:solidFill>
                <a:schemeClr val="accent2"/>
              </a:solidFill>
              <a:ln w="25400">
                <a:no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solidFill>
                    <a:schemeClr val="bg1"/>
                  </a:solidFill>
                  <a:latin typeface="Lato" charset="0"/>
                  <a:ea typeface="Lato" charset="0"/>
                  <a:cs typeface="Lato" charset="0"/>
                </a:endParaRPr>
              </a:p>
            </p:txBody>
          </p:sp>
          <p:sp>
            <p:nvSpPr>
              <p:cNvPr id="45" name="Shape 162">
                <a:extLst>
                  <a:ext uri="{FF2B5EF4-FFF2-40B4-BE49-F238E27FC236}">
                    <a16:creationId xmlns:a16="http://schemas.microsoft.com/office/drawing/2014/main" id="{D9813808-9936-4E5C-9C5C-BD161DE25064}"/>
                  </a:ext>
                </a:extLst>
              </p:cNvPr>
              <p:cNvSpPr/>
              <p:nvPr/>
            </p:nvSpPr>
            <p:spPr>
              <a:xfrm>
                <a:off x="1487686" y="7499068"/>
                <a:ext cx="2922072" cy="1184930"/>
              </a:xfrm>
              <a:prstGeom prst="rect">
                <a:avLst/>
              </a:prstGeom>
              <a:ln w="12700">
                <a:noFill/>
                <a:miter lim="400000"/>
              </a:ln>
              <a:extLst>
                <a:ext uri="{C572A759-6A51-4108-AA02-DFA0A04FC94B}">
                  <ma14:wrappingTextBoxFlag xmlns:ma14="http://schemas.microsoft.com/office/mac/drawingml/2011/main" xmlns="" val="1"/>
                </a:ext>
              </a:extLst>
            </p:spPr>
            <p:txBody>
              <a:bodyPr wrap="none" lIns="38095" tIns="38095" rIns="38095" bIns="38095" anchor="ctr">
                <a:spAutoFit/>
              </a:bodyPr>
              <a:lstStyle>
                <a:lvl1pPr algn="r">
                  <a:defRPr sz="2700">
                    <a:solidFill>
                      <a:srgbClr val="42505D"/>
                    </a:solidFill>
                    <a:latin typeface="Montserrat-Bold"/>
                    <a:ea typeface="Montserrat-Bold"/>
                    <a:cs typeface="Montserrat-Bold"/>
                    <a:sym typeface="Montserrat-Bold"/>
                  </a:defRPr>
                </a:lvl1pPr>
              </a:lstStyle>
              <a:p>
                <a:pPr lvl="0">
                  <a:defRPr sz="1800">
                    <a:solidFill>
                      <a:srgbClr val="000000"/>
                    </a:solidFill>
                  </a:defRPr>
                </a:pPr>
                <a:r>
                  <a:rPr lang="en-US" sz="3600">
                    <a:solidFill>
                      <a:schemeClr val="bg1"/>
                    </a:solidFill>
                    <a:latin typeface="+mj-lt"/>
                    <a:ea typeface="Lato" charset="0"/>
                    <a:cs typeface="Lato" charset="0"/>
                  </a:rPr>
                  <a:t>Tangible query </a:t>
                </a:r>
              </a:p>
              <a:p>
                <a:pPr lvl="0" algn="ctr">
                  <a:defRPr sz="1800">
                    <a:solidFill>
                      <a:srgbClr val="000000"/>
                    </a:solidFill>
                  </a:defRPr>
                </a:pPr>
                <a:r>
                  <a:rPr lang="en-US" sz="3600">
                    <a:solidFill>
                      <a:schemeClr val="bg1"/>
                    </a:solidFill>
                    <a:latin typeface="+mj-lt"/>
                    <a:ea typeface="Lato" charset="0"/>
                    <a:cs typeface="Lato" charset="0"/>
                  </a:rPr>
                  <a:t>interfaces</a:t>
                </a:r>
                <a:endParaRPr sz="3600">
                  <a:solidFill>
                    <a:schemeClr val="bg1"/>
                  </a:solidFill>
                  <a:latin typeface="+mj-lt"/>
                  <a:ea typeface="Lato" charset="0"/>
                  <a:cs typeface="Lato" charset="0"/>
                </a:endParaRPr>
              </a:p>
            </p:txBody>
          </p:sp>
        </p:grpSp>
        <p:pic>
          <p:nvPicPr>
            <p:cNvPr id="26" name="Picture 25">
              <a:extLst>
                <a:ext uri="{FF2B5EF4-FFF2-40B4-BE49-F238E27FC236}">
                  <a16:creationId xmlns:a16="http://schemas.microsoft.com/office/drawing/2014/main" id="{854B30BA-FC6B-4484-9432-A33A355A7BBA}"/>
                </a:ext>
              </a:extLst>
            </p:cNvPr>
            <p:cNvPicPr>
              <a:picLocks noChangeAspect="1"/>
            </p:cNvPicPr>
            <p:nvPr/>
          </p:nvPicPr>
          <p:blipFill>
            <a:blip r:embed="rId7"/>
            <a:stretch>
              <a:fillRect/>
            </a:stretch>
          </p:blipFill>
          <p:spPr>
            <a:xfrm>
              <a:off x="1076516" y="5026097"/>
              <a:ext cx="3685032" cy="2937953"/>
            </a:xfrm>
            <a:prstGeom prst="rect">
              <a:avLst/>
            </a:prstGeom>
          </p:spPr>
        </p:pic>
      </p:grpSp>
      <p:grpSp>
        <p:nvGrpSpPr>
          <p:cNvPr id="49" name="Group 48">
            <a:extLst>
              <a:ext uri="{FF2B5EF4-FFF2-40B4-BE49-F238E27FC236}">
                <a16:creationId xmlns:a16="http://schemas.microsoft.com/office/drawing/2014/main" id="{B60C6988-479A-475A-9931-D5F8FBED0C37}"/>
              </a:ext>
            </a:extLst>
          </p:cNvPr>
          <p:cNvGrpSpPr/>
          <p:nvPr/>
        </p:nvGrpSpPr>
        <p:grpSpPr>
          <a:xfrm>
            <a:off x="1066662" y="8912392"/>
            <a:ext cx="6921521" cy="4566616"/>
            <a:chOff x="1066662" y="8455192"/>
            <a:chExt cx="6921521" cy="4566616"/>
          </a:xfrm>
        </p:grpSpPr>
        <p:sp>
          <p:nvSpPr>
            <p:cNvPr id="15" name="Shape 147">
              <a:extLst>
                <a:ext uri="{FF2B5EF4-FFF2-40B4-BE49-F238E27FC236}">
                  <a16:creationId xmlns:a16="http://schemas.microsoft.com/office/drawing/2014/main" id="{427F3E5C-71D0-4391-8FF7-687AE26B2D0C}"/>
                </a:ext>
              </a:extLst>
            </p:cNvPr>
            <p:cNvSpPr/>
            <p:nvPr/>
          </p:nvSpPr>
          <p:spPr>
            <a:xfrm>
              <a:off x="4694104" y="8559050"/>
              <a:ext cx="3180937" cy="3845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381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4" name="Shape 156">
              <a:extLst>
                <a:ext uri="{FF2B5EF4-FFF2-40B4-BE49-F238E27FC236}">
                  <a16:creationId xmlns:a16="http://schemas.microsoft.com/office/drawing/2014/main" id="{447373AE-A789-475C-B9BF-2EBAEA4D814D}"/>
                </a:ext>
              </a:extLst>
            </p:cNvPr>
            <p:cNvSpPr/>
            <p:nvPr/>
          </p:nvSpPr>
          <p:spPr>
            <a:xfrm>
              <a:off x="1066662" y="11964671"/>
              <a:ext cx="3704743" cy="1057137"/>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Collaborating board</a:t>
              </a:r>
              <a:endParaRPr sz="4000">
                <a:solidFill>
                  <a:schemeClr val="bg1"/>
                </a:solidFill>
                <a:latin typeface="+mj-lt"/>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761899" y="845519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pic>
          <p:nvPicPr>
            <p:cNvPr id="48" name="Picture 47">
              <a:extLst>
                <a:ext uri="{FF2B5EF4-FFF2-40B4-BE49-F238E27FC236}">
                  <a16:creationId xmlns:a16="http://schemas.microsoft.com/office/drawing/2014/main" id="{79E9A678-6163-4FCB-9201-190047639AE0}"/>
                </a:ext>
              </a:extLst>
            </p:cNvPr>
            <p:cNvPicPr>
              <a:picLocks noChangeAspect="1"/>
            </p:cNvPicPr>
            <p:nvPr/>
          </p:nvPicPr>
          <p:blipFill>
            <a:blip r:embed="rId8"/>
            <a:stretch>
              <a:fillRect/>
            </a:stretch>
          </p:blipFill>
          <p:spPr>
            <a:xfrm>
              <a:off x="1076516" y="9111454"/>
              <a:ext cx="3685032" cy="2782240"/>
            </a:xfrm>
            <a:prstGeom prst="rect">
              <a:avLst/>
            </a:prstGeom>
          </p:spPr>
        </p:pic>
      </p:gr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3373</TotalTime>
  <Words>2011</Words>
  <Application>Microsoft Office PowerPoint</Application>
  <PresentationFormat>Custom</PresentationFormat>
  <Paragraphs>373</Paragraphs>
  <Slides>44</Slides>
  <Notes>30</Notes>
  <HiddenSlides>0</HiddenSlides>
  <MMClips>18</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MS Mincho</vt:lpstr>
      <vt:lpstr>Arial</vt:lpstr>
      <vt:lpstr>Calibri</vt:lpstr>
      <vt:lpstr>Cambria Math</vt:lpstr>
      <vt:lpstr>Helvetica</vt:lpstr>
      <vt:lpstr>Helvetica Light</vt:lpstr>
      <vt:lpstr>Lato</vt:lpstr>
      <vt:lpstr>Lato Light</vt:lpstr>
      <vt:lpstr>Montserrat-Bold</vt:lpstr>
      <vt:lpstr>Montserrat-Regular</vt:lpstr>
      <vt:lpstr>Montserrat-SemiBold</vt:lpstr>
      <vt:lpstr>Open Sans</vt:lpstr>
      <vt:lpstr>Open Sans Light</vt:lpstr>
      <vt:lpstr>Times New Roman</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776</cp:revision>
  <cp:lastPrinted>2017-03-31T19:14:17Z</cp:lastPrinted>
  <dcterms:created xsi:type="dcterms:W3CDTF">2014-12-02T17:36:54Z</dcterms:created>
  <dcterms:modified xsi:type="dcterms:W3CDTF">2018-07-08T16:19:35Z</dcterms:modified>
  <cp:category/>
</cp:coreProperties>
</file>